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85" r:id="rId2"/>
    <p:sldId id="321" r:id="rId3"/>
    <p:sldId id="286" r:id="rId4"/>
    <p:sldId id="287" r:id="rId5"/>
    <p:sldId id="332" r:id="rId6"/>
    <p:sldId id="304" r:id="rId7"/>
    <p:sldId id="326" r:id="rId8"/>
    <p:sldId id="351" r:id="rId9"/>
    <p:sldId id="433" r:id="rId10"/>
    <p:sldId id="354" r:id="rId11"/>
    <p:sldId id="353" r:id="rId12"/>
    <p:sldId id="366" r:id="rId13"/>
    <p:sldId id="364" r:id="rId14"/>
    <p:sldId id="367" r:id="rId15"/>
    <p:sldId id="368" r:id="rId16"/>
    <p:sldId id="470" r:id="rId17"/>
    <p:sldId id="369" r:id="rId18"/>
    <p:sldId id="371" r:id="rId19"/>
    <p:sldId id="372" r:id="rId20"/>
    <p:sldId id="375" r:id="rId21"/>
    <p:sldId id="376" r:id="rId22"/>
    <p:sldId id="377" r:id="rId23"/>
    <p:sldId id="378" r:id="rId24"/>
    <p:sldId id="379" r:id="rId25"/>
    <p:sldId id="436" r:id="rId26"/>
    <p:sldId id="437" r:id="rId27"/>
    <p:sldId id="380" r:id="rId28"/>
    <p:sldId id="438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440" r:id="rId38"/>
    <p:sldId id="442" r:id="rId39"/>
    <p:sldId id="443" r:id="rId40"/>
    <p:sldId id="444" r:id="rId41"/>
    <p:sldId id="445" r:id="rId42"/>
    <p:sldId id="389" r:id="rId43"/>
    <p:sldId id="390" r:id="rId44"/>
    <p:sldId id="439" r:id="rId45"/>
    <p:sldId id="474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72" r:id="rId55"/>
    <p:sldId id="447" r:id="rId56"/>
    <p:sldId id="473" r:id="rId57"/>
    <p:sldId id="466" r:id="rId58"/>
    <p:sldId id="467" r:id="rId59"/>
    <p:sldId id="471" r:id="rId60"/>
    <p:sldId id="464" r:id="rId61"/>
    <p:sldId id="465" r:id="rId62"/>
    <p:sldId id="391" r:id="rId63"/>
    <p:sldId id="392" r:id="rId64"/>
    <p:sldId id="393" r:id="rId65"/>
    <p:sldId id="432" r:id="rId66"/>
    <p:sldId id="431" r:id="rId67"/>
    <p:sldId id="333" r:id="rId68"/>
    <p:sldId id="338" r:id="rId69"/>
    <p:sldId id="339" r:id="rId70"/>
    <p:sldId id="297" r:id="rId71"/>
    <p:sldId id="305" r:id="rId72"/>
    <p:sldId id="319" r:id="rId73"/>
    <p:sldId id="340" r:id="rId74"/>
    <p:sldId id="334" r:id="rId75"/>
    <p:sldId id="335" r:id="rId76"/>
    <p:sldId id="336" r:id="rId77"/>
    <p:sldId id="303" r:id="rId78"/>
    <p:sldId id="337" r:id="rId79"/>
    <p:sldId id="294" r:id="rId80"/>
    <p:sldId id="298" r:id="rId81"/>
    <p:sldId id="343" r:id="rId82"/>
    <p:sldId id="341" r:id="rId83"/>
    <p:sldId id="342" r:id="rId84"/>
    <p:sldId id="344" r:id="rId85"/>
    <p:sldId id="345" r:id="rId86"/>
    <p:sldId id="346" r:id="rId87"/>
    <p:sldId id="347" r:id="rId88"/>
    <p:sldId id="301" r:id="rId89"/>
    <p:sldId id="314" r:id="rId90"/>
    <p:sldId id="315" r:id="rId91"/>
    <p:sldId id="316" r:id="rId92"/>
    <p:sldId id="348" r:id="rId93"/>
    <p:sldId id="415" r:id="rId94"/>
    <p:sldId id="416" r:id="rId95"/>
    <p:sldId id="417" r:id="rId96"/>
    <p:sldId id="418" r:id="rId97"/>
    <p:sldId id="419" r:id="rId98"/>
    <p:sldId id="420" r:id="rId99"/>
    <p:sldId id="421" r:id="rId100"/>
    <p:sldId id="422" r:id="rId101"/>
    <p:sldId id="359" r:id="rId102"/>
    <p:sldId id="360" r:id="rId103"/>
    <p:sldId id="361" r:id="rId104"/>
    <p:sldId id="292" r:id="rId105"/>
    <p:sldId id="317" r:id="rId106"/>
    <p:sldId id="318" r:id="rId107"/>
    <p:sldId id="299" r:id="rId108"/>
  </p:sldIdLst>
  <p:sldSz cx="9144000" cy="6858000" type="screen4x3"/>
  <p:notesSz cx="9194800" cy="7035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6">
          <p15:clr>
            <a:srgbClr val="A4A3A4"/>
          </p15:clr>
        </p15:guide>
        <p15:guide id="2" pos="28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70505" autoAdjust="0"/>
  </p:normalViewPr>
  <p:slideViewPr>
    <p:cSldViewPr snapToObjects="1">
      <p:cViewPr varScale="1">
        <p:scale>
          <a:sx n="77" d="100"/>
          <a:sy n="77" d="100"/>
        </p:scale>
        <p:origin x="252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6" d="100"/>
          <a:sy n="96" d="100"/>
        </p:scale>
        <p:origin x="-1384" y="-112"/>
      </p:cViewPr>
      <p:guideLst>
        <p:guide orient="horz" pos="2216"/>
        <p:guide pos="28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1.xml"/><Relationship Id="rId1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56970D8C-23EF-D743-9347-C3AE3BDA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6A8AAE29-927A-41A4-A3A1-033A5508637C}" type="slidenum">
              <a:rPr lang="en-US" altLang="en-US" sz="1400"/>
              <a:pPr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CF9FD66-7107-D348-92E4-4D3DBF10F35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5550" y="3341688"/>
            <a:ext cx="6743700" cy="3167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772" tIns="45081" rIns="91772" bIns="450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13E298C-5DEB-400B-B3B3-8BD531EBA3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43213" y="531813"/>
            <a:ext cx="3505200" cy="2628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201FD24-E0EB-ED49-A475-F710E253B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6735763"/>
            <a:ext cx="869950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271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fld id="{179CB34C-2E97-3049-80A4-47A93DA4E396}" type="datetime1">
              <a:rPr lang="en-US" altLang="en-US" sz="1400" smtClean="0"/>
              <a:pPr>
                <a:defRPr/>
              </a:pPr>
              <a:t>14/4/2021</a:t>
            </a:fld>
            <a:endParaRPr lang="en-US" altLang="en-US" sz="1400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F373A98E-5FCF-A74F-8687-968DF7FB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6735763"/>
            <a:ext cx="404813" cy="306387"/>
          </a:xfrm>
          <a:prstGeom prst="rect">
            <a:avLst/>
          </a:prstGeom>
          <a:noFill/>
          <a:ln>
            <a:noFill/>
          </a:ln>
        </p:spPr>
        <p:txBody>
          <a:bodyPr wrap="none" lIns="91772" tIns="45081" rIns="91772" bIns="45081" anchor="ctr">
            <a:spAutoFit/>
          </a:bodyPr>
          <a:lstStyle>
            <a:lvl1pPr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38A7F753-F0E8-4CBE-9171-A3C77422F683}" type="slidenum">
              <a:rPr lang="en-US" altLang="en-US" sz="1400"/>
              <a:pPr algn="r"/>
              <a:t>‹#›</a:t>
            </a:fld>
            <a:endParaRPr lang="en-US" alt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ＭＳ Ｐゴシック" pitchFamily="4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37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1478DC18-5811-41E5-A9D1-FD39F055D06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D776758-2CDF-47AA-9808-543556D318AE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</a:t>
            </a:fld>
            <a:endParaRPr lang="en-US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117DAE1-368A-4045-9FE1-85D551C7B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B7B59DA-E912-4490-AF1A-84E3FCB7B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7FEE89-A34B-4FED-AD8F-D692021C0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4718C0F3-A577-4835-BD96-BA5EAB33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0" tIns="45714" rIns="91430" bIns="45714"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DD1BE7CC-A822-46AC-9C4E-F05E35B39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6474E837-A8DA-4BAC-B704-869BB79A9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B3618CA3-6334-46A9-8E70-E62600BE19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BC81DDC9-408F-41A4-89EE-FCD9309EE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0" tIns="45714" rIns="91430" bIns="45714"/>
          <a:lstStyle/>
          <a:p>
            <a:r>
              <a:rPr lang="en-US" altLang="en-US">
                <a:latin typeface="Helvetica" panose="020B0604020202020204" pitchFamily="34" charset="0"/>
              </a:rPr>
              <a:t>Q: How many bytes will a record need if we must have everything aligned by multiples of 4?</a:t>
            </a:r>
          </a:p>
          <a:p>
            <a:r>
              <a:rPr lang="en-US" altLang="en-US">
                <a:latin typeface="Helvetica" panose="020B0604020202020204" pitchFamily="34" charset="0"/>
              </a:rPr>
              <a:t>A1: 	10</a:t>
            </a:r>
            <a:r>
              <a:rPr lang="en-US" altLang="en-US">
                <a:latin typeface="Helvetica" panose="020B0604020202020204" pitchFamily="34" charset="0"/>
                <a:sym typeface="Wingdings" panose="05000000000000000000" pitchFamily="2" charset="2"/>
              </a:rPr>
              <a:t>12, 2224, 88, therefore we need 44 bytes total</a:t>
            </a:r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0DFB3A23-A993-425B-98F4-E74514B77E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60BA9CBE-C527-4802-A1F9-C9DE345B8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Order preserving: special case when keys are generated in order</a:t>
            </a:r>
          </a:p>
          <a:p>
            <a:r>
              <a:rPr lang="en-US" altLang="en-US">
                <a:latin typeface="Helvetica" panose="020B0604020202020204" pitchFamily="34" charset="0"/>
              </a:rPr>
              <a:t>Like the leftmost three digits of an invoice as hash address and sort records by invoice number within buckets.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62047438-282F-4E0E-92ED-7BC46A5CB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207E63BB-4A07-471B-A9DC-99EBB921E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altLang="en-US" sz="1000">
                <a:latin typeface="Helvetica" panose="020B0604020202020204" pitchFamily="34" charset="0"/>
              </a:rPr>
              <a:t>if </a:t>
            </a:r>
            <a:r>
              <a:rPr lang="en-US" altLang="en-US" sz="1000" b="1" i="1">
                <a:latin typeface="Helvetica" panose="020B0604020202020204" pitchFamily="34" charset="0"/>
              </a:rPr>
              <a:t>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</a:t>
            </a:r>
            <a:r>
              <a:rPr lang="en-US" altLang="en-US" sz="1000">
                <a:latin typeface="Helvetica" panose="020B0604020202020204" pitchFamily="34" charset="0"/>
              </a:rPr>
              <a:t>= </a:t>
            </a:r>
            <a:r>
              <a:rPr lang="en-US" altLang="en-US" sz="1000" b="1" i="1">
                <a:latin typeface="Helvetica" panose="020B0604020202020204" pitchFamily="34" charset="0"/>
              </a:rPr>
              <a:t>2s-1</a:t>
            </a:r>
            <a:r>
              <a:rPr lang="en-US" altLang="en-US" sz="1000">
                <a:latin typeface="Helvetica" panose="020B0604020202020204" pitchFamily="34" charset="0"/>
              </a:rPr>
              <a:t>, it means that all initial buckets have been split and the hash table has double its size. At this point:  	set </a:t>
            </a:r>
            <a:r>
              <a:rPr lang="en-US" altLang="en-US" sz="1000" b="1" i="1">
                <a:latin typeface="Helvetica" panose="020B0604020202020204" pitchFamily="34" charset="0"/>
              </a:rPr>
              <a:t>s = 2s,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= s-1,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split</a:t>
            </a:r>
            <a:r>
              <a:rPr lang="en-US" altLang="en-US" sz="1000" b="1" i="1">
                <a:latin typeface="Helvetica" panose="020B0604020202020204" pitchFamily="34" charset="0"/>
              </a:rPr>
              <a:t> =0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BF0B4D5-C577-44DE-BD42-53D6F44802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C21E16F-A386-414A-89C2-68E393E43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altLang="en-US" sz="1000">
                <a:latin typeface="Helvetica" panose="020B0604020202020204" pitchFamily="34" charset="0"/>
              </a:rPr>
              <a:t>if </a:t>
            </a:r>
            <a:r>
              <a:rPr lang="en-US" altLang="en-US" sz="1000" b="1" i="1">
                <a:latin typeface="Helvetica" panose="020B0604020202020204" pitchFamily="34" charset="0"/>
              </a:rPr>
              <a:t>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</a:t>
            </a:r>
            <a:r>
              <a:rPr lang="en-US" altLang="en-US" sz="1000">
                <a:latin typeface="Helvetica" panose="020B0604020202020204" pitchFamily="34" charset="0"/>
              </a:rPr>
              <a:t>= </a:t>
            </a:r>
            <a:r>
              <a:rPr lang="en-US" altLang="en-US" sz="1000" b="1" i="1">
                <a:latin typeface="Helvetica" panose="020B0604020202020204" pitchFamily="34" charset="0"/>
              </a:rPr>
              <a:t>2s-1</a:t>
            </a:r>
            <a:r>
              <a:rPr lang="en-US" altLang="en-US" sz="1000">
                <a:latin typeface="Helvetica" panose="020B0604020202020204" pitchFamily="34" charset="0"/>
              </a:rPr>
              <a:t>, it means that all initial buckets have been split and the hash table has double its size. At this point:  	set </a:t>
            </a:r>
            <a:r>
              <a:rPr lang="en-US" altLang="en-US" sz="1000" b="1" i="1">
                <a:latin typeface="Helvetica" panose="020B0604020202020204" pitchFamily="34" charset="0"/>
              </a:rPr>
              <a:t>s = 2s,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= s-1,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split</a:t>
            </a:r>
            <a:r>
              <a:rPr lang="en-US" altLang="en-US" sz="1000" b="1" i="1">
                <a:latin typeface="Helvetica" panose="020B0604020202020204" pitchFamily="34" charset="0"/>
              </a:rPr>
              <a:t> =0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DAA11AE5-AD3C-48D7-A232-07300121E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5871BF43-8F20-40D1-89B0-D987A82231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014C0E33-721C-4E72-A0AD-B5B090457C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2B001A2C-690F-46B4-AE7F-E45AA8262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47FB7517-65ED-4EF6-8ADB-89D71DD34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FB1C39C0-FDE4-4B02-9D64-32CF18EED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>
            <a:extLst>
              <a:ext uri="{FF2B5EF4-FFF2-40B4-BE49-F238E27FC236}">
                <a16:creationId xmlns:a16="http://schemas.microsoft.com/office/drawing/2014/main" id="{95FED768-4168-4139-8449-14B059E96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4" name="Notes Placeholder 2">
            <a:extLst>
              <a:ext uri="{FF2B5EF4-FFF2-40B4-BE49-F238E27FC236}">
                <a16:creationId xmlns:a16="http://schemas.microsoft.com/office/drawing/2014/main" id="{7B0892B5-DF0D-405A-9399-D33DED92F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AA28C85D-6D4E-4138-A17D-FA081C6FD5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39D6739E-0047-4B14-BC1C-01FE2C1EA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Helvetica" panose="020B0604020202020204" pitchFamily="34" charset="0"/>
              </a:rPr>
              <a:t>Trace a transaction…</a:t>
            </a: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D6AD90DB-9E1A-4564-B4D3-E0E49CEE9A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6A33751-2F64-4904-88E8-49348E8B5740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3EF0155B-8D1F-4DEE-B108-455FEF42F11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54A8A0E-2358-4C82-9795-8AAD15B17C1C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66</a:t>
            </a:fld>
            <a:endParaRPr lang="en-US" altLang="en-US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26AE8131-31AE-484A-9454-339DDF55B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D9526C15-8A3E-4E7B-B080-51871BBA3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2768F6D9-4F1E-41BE-9982-ACC309E3693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DA43D952-C030-4CF1-B484-2924A68CE391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67</a:t>
            </a:fld>
            <a:endParaRPr lang="en-US" altLang="en-US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EDF1505C-E17A-476A-964A-20B9B6FF2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AAB5934-AACA-4172-AC43-7A33FDAB9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01EBE2F-ECE2-4046-BFB3-665309C912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08588" y="6683375"/>
            <a:ext cx="398462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2AC9208-F01A-48BC-A490-940D230774BB}" type="slidenum">
              <a:rPr lang="en-CA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69</a:t>
            </a:fld>
            <a:endParaRPr lang="en-CA" altLang="en-US"/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548486B2-6BFC-4E54-A60B-48949A945D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12794AAF-90A2-46F5-A2A6-8A8117BED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ABBC84EB-8A0B-4E55-A571-0E649EF4F9A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9D80907D-69B2-4B04-A200-1FBE17F3240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70</a:t>
            </a:fld>
            <a:endParaRPr lang="en-US" altLang="en-US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EA0FD4F8-2861-4404-B8B9-14D4834B0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F0EF8143-AAF7-41B0-BBAC-0DF1B4CC1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Assumes it is on cylinder 1000 so data access = rotational latency + block transfer time = 7.8+0.5 =8.3 ms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57A8A213-2476-4684-8406-BA1021B4BD1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CD8F6D58-55C6-4920-B6B3-831824346A0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71</a:t>
            </a:fld>
            <a:endParaRPr lang="en-US" alt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22B6168B-FB9C-49DE-B5B1-8A257D1F8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D8709C53-30C8-4432-901E-4380AA2A4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The benefit is not uniform among requests – requests that have just miss the elevator – middle tracks are visited twice as much of the other ones, especially the edges.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But without the good scheduling algorithm, throughput would decrease and the disk would not satisfy the requests at the generated rate, long delays.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B7A86E8A-EE62-4034-A6B0-780B7311543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4C3B844-989B-4581-B536-3A0D96DC4F59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73</a:t>
            </a:fld>
            <a:endParaRPr lang="en-US" altLang="en-US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760822F-5D74-4404-8170-72AABCAF3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7144A36B-FFA1-4D03-AEC1-ABA8FD793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E7A1657E-0BCB-4E69-BD83-1A5687D3C00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9EAB4A3-5FCA-42B4-8C89-E3A45D8D99E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74</a:t>
            </a:fld>
            <a:endParaRPr lang="en-US" altLang="en-US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3D3F9CC-EC8F-4340-960C-639E8889BE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98F6B6E9-CDFB-47F1-B710-2D19EA1F3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398233B6-37FD-4FF1-B1B1-D8A3F1A84E4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E0775BC-F873-4710-B067-D84011F0853F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75</a:t>
            </a:fld>
            <a:endParaRPr lang="en-US" altLang="en-US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8AAEEE7-55C7-473C-87F7-CDBCF3478A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0FEDB41F-91B1-48E9-BBCD-A11866FA2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A852D68F-BA6D-497A-B117-9DFBBF70EF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491231E-A355-4564-A82B-6E5BE92B0C8A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76</a:t>
            </a:fld>
            <a:endParaRPr lang="en-US" altLang="en-US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5A7B8533-86EC-430C-8154-4DCCCA469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526036E-AB4E-4CAA-B516-D7808E63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Borrower Join Customer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Keep index rather than the data blocks.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15 March 2011: copied the next 3 slides from recovery techniques. Integrate here and delete from recovery.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26A32811-9185-47E8-946C-4753A2A8E3A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BB82C245-AF8F-4DC5-8E53-6A9196F81A1B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77</a:t>
            </a:fld>
            <a:endParaRPr lang="en-US" altLang="en-US"/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FAD9F38D-FDD1-4EE3-9318-D1EC90485E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AA66C83C-2771-403F-8B2D-7874104F0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Borrower Join Customer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Keep index rather than the data blocks.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15 March 2011: copied the next 3 slides from recovery techniques. Integrate here and delete from recovery.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2A04C95D-DDC7-44E7-9BC0-CE80A7591BE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AC030DB3-BAF2-4876-A4D5-2046B32AFCFE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3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AB7AACC-6938-4452-AB8B-225B1DE562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A7F55B5-955C-4E9F-8C88-61420087F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I/O model attempts to minimize disk accesses although the algorithm on data in main memory is not what might be consider the best use of main memory.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D7942EDE-5D6A-4A7B-AB73-CDD5909D644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ABBF7C5-4C14-4689-B70E-B614B07E3E6C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78</a:t>
            </a:fld>
            <a:endParaRPr lang="en-US" altLang="en-US"/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AE0E7D7-0B11-420D-B5EA-C30EE4BBD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1B5F7596-0483-48BB-A362-31DEBD4D5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324B02D1-46E0-418D-BA88-DB90A2867BE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DE1C264-321D-4E44-B610-D32A70EB24DF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79</a:t>
            </a:fld>
            <a:endParaRPr lang="en-US" altLang="en-US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B1047595-DA6D-48E3-AC72-211027D09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96C1BF8-9882-4E28-AE21-850CBFFB4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A4460272-1074-4EB0-A2DC-2A7E364765C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E687092-C8AC-4DE7-A4A0-CABBEAFBE84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80</a:t>
            </a:fld>
            <a:endParaRPr lang="en-US" altLang="en-US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9FFB525-8ED0-4094-88AE-A8346012C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38D1FEB-FB00-47C0-B8F2-952B8A867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C87C0E1F-6090-4DAD-BDF7-A4DB150A7E1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50329D5-6BCB-40D6-8CCE-69D2803FD893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81</a:t>
            </a:fld>
            <a:endParaRPr lang="en-US" altLang="en-US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DCAD4B06-437C-42DA-B1C3-1542DDCAC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BDC114F5-B164-4643-AE65-766A1AC27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063AE2ED-8268-48A6-8FE6-A11433B85F4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663D1C6D-5991-4242-8E18-5CBA36E606D2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82</a:t>
            </a:fld>
            <a:endParaRPr lang="en-US" altLang="en-US"/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C83F5EAF-320F-4047-9948-37EBD15855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1BC91CA4-ACC6-4023-8C4D-CA651F2C5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Several disks with independent heads connected to a single disk controller. 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Mirror disks do not speed-up writing but do not slow writing down; minor difference in writing times.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In Two mirror disks the rate of read requests is double. </a:t>
            </a:r>
          </a:p>
          <a:p>
            <a:pPr lvl="1"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27EA08E9-801F-4C0C-818C-1720FCC36F8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AB9CA0C-5E8C-4155-AEE4-5AD5261BFD46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85</a:t>
            </a:fld>
            <a:endParaRPr lang="en-US" altLang="en-US"/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19826A50-22CF-4AC1-919A-EBC7804D3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118943C5-5A44-44F1-8C3E-189D8C632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Data striping distributes data </a:t>
            </a:r>
            <a:r>
              <a:rPr lang="en-US" altLang="en-US" i="1">
                <a:latin typeface="Times New Roman" panose="02020603050405020304" pitchFamily="18" charset="0"/>
              </a:rPr>
              <a:t>transparently </a:t>
            </a:r>
            <a:r>
              <a:rPr lang="en-US" altLang="en-US">
                <a:latin typeface="Times New Roman" panose="02020603050405020304" pitchFamily="18" charset="0"/>
              </a:rPr>
              <a:t>over multiple disks to make them appear as a single disk.</a:t>
            </a:r>
            <a:endParaRPr lang="en-US" altLang="en-US" i="1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Bit level striping can generalized to number of disks that is either multiple of 8 or divides of 8. E.g., for 4 disks, n bit goes to disk (n mod 4).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Increase throughput = decrease I/O queuing delays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0A93AA8C-FB09-485E-9F12-747E6F068FB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F7DF475C-BE24-495F-88B4-7CA0E79A331A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88</a:t>
            </a:fld>
            <a:endParaRPr lang="en-US" altLang="en-US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68C8966-A747-4F59-9000-FE7B37611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A19EA3B9-6724-4CBF-9F68-D4E744926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0-4 were proposed initially and 5-6 added latter.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0: worst reliability; best write performance since updates are not dublicated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1:reliability, better read performance 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2: Uses Hamming codes, which contain parity bits for distinct overlapping subsets of components. As a result only 3 disks are required.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3. Uses a single parity bit, relying on the controller to detect failed disks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4-5 block striping 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6: Uses the P+Q scheme of Reed-Soloman codes that protects against up to two disk failures using 2 redundant disks.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Modulo-2 sum   is 0 if even number of bits, 1 if there is an odd number.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Small reads and writes: I/O requests for 1 stripping unit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Large reads and writes: I/0 requests for 1 stripe unit from each disk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>
            <a:extLst>
              <a:ext uri="{FF2B5EF4-FFF2-40B4-BE49-F238E27FC236}">
                <a16:creationId xmlns:a16="http://schemas.microsoft.com/office/drawing/2014/main" id="{525030B6-51AD-4C73-A627-B02B587C4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0" name="Notes Placeholder 2">
            <a:extLst>
              <a:ext uri="{FF2B5EF4-FFF2-40B4-BE49-F238E27FC236}">
                <a16:creationId xmlns:a16="http://schemas.microsoft.com/office/drawing/2014/main" id="{ABC10A07-9AAD-4C82-B758-43AA44048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Copy all neighbors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5E5109A5-AF07-44FC-B178-7733DC5CAB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957893FF-BD4D-4197-8ACF-CEAF0E1D6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Standard HDD 5K I/Os</a:t>
            </a:r>
          </a:p>
          <a:p>
            <a:r>
              <a:rPr lang="en-US" altLang="en-US">
                <a:latin typeface="Helvetica" panose="020B0604020202020204" pitchFamily="34" charset="0"/>
              </a:rPr>
              <a:t>RAM-based SSD  600K I/Os</a:t>
            </a:r>
          </a:p>
          <a:p>
            <a:pPr marL="0" lvl="2"/>
            <a:r>
              <a:rPr lang="en-US" altLang="en-US">
                <a:latin typeface="Helvetica" panose="020B0604020202020204" pitchFamily="34" charset="0"/>
              </a:rPr>
              <a:t>100K – 300K I/Os vs 100K (Enhanced RAID) vs 20 (RAID)</a:t>
            </a:r>
          </a:p>
          <a:p>
            <a:pPr marL="0" lvl="2"/>
            <a:r>
              <a:rPr lang="en-US" altLang="en-US">
                <a:latin typeface="Helvetica" panose="020B0604020202020204" pitchFamily="34" charset="0"/>
              </a:rPr>
              <a:t>Values from our DMSN 2009.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>
            <a:extLst>
              <a:ext uri="{FF2B5EF4-FFF2-40B4-BE49-F238E27FC236}">
                <a16:creationId xmlns:a16="http://schemas.microsoft.com/office/drawing/2014/main" id="{172E43CD-262A-4BC9-8CD2-614C71BB1D1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52B9D76D-501C-49FB-9374-3E4CB96D8E59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92</a:t>
            </a:fld>
            <a:endParaRPr lang="en-US" altLang="en-US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C4F04408-8C21-469E-BFFE-C8D40F404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98C2ED5D-E883-4DB4-97A3-58A3D83E7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877138C1-6500-488E-AFA1-0C873D809A8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0359FB72-510F-4886-8385-1E64F4BF301E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4</a:t>
            </a:fld>
            <a:endParaRPr lang="en-US" alt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C260206D-686E-4316-98F0-E16BFDB1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E4F03DA-6D4C-417A-9115-ACEE4F1F9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Cache in Kbytes; less than 10 nanoseconds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Main Memory in 100MB to 10 gigabytes; 10-100 nanoseconds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Magnetic disks: floppy 1.4 M, Zip 100M, Jazz 250M, HD over 20gigabytes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       2-40 msec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Optical disks: CD-ROM, CD-R, CD-RW (WORM)  640MB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                    DVD-ROM, DVD-R, DVD-RW  4.7-8.5GB per side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                    WORM are magnetic-optical storage devices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Tertiary storage: 2.5 gigabytes to over 50 gigabytes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  2-10 seconds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Volatile main memory: DRAM chip, cheap and simple but needs refreshing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Non-vol. Main: RAM Disk, battery backup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                       flash memory (EEPROMs) but they can be rewritten 1 million times.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EEPROM: Electrically Erasable programmable ROM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>
            <a:extLst>
              <a:ext uri="{FF2B5EF4-FFF2-40B4-BE49-F238E27FC236}">
                <a16:creationId xmlns:a16="http://schemas.microsoft.com/office/drawing/2014/main" id="{4BEE12EB-606A-437E-8459-1B20BDD61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8" name="Rectangle 3">
            <a:extLst>
              <a:ext uri="{FF2B5EF4-FFF2-40B4-BE49-F238E27FC236}">
                <a16:creationId xmlns:a16="http://schemas.microsoft.com/office/drawing/2014/main" id="{2AEBE6A4-8BBD-4D68-B46E-60107B9A8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altLang="en-US" sz="1000">
                <a:latin typeface="Helvetica" panose="020B0604020202020204" pitchFamily="34" charset="0"/>
              </a:rPr>
              <a:t>if </a:t>
            </a:r>
            <a:r>
              <a:rPr lang="en-US" altLang="en-US" sz="1000" b="1" i="1">
                <a:latin typeface="Helvetica" panose="020B0604020202020204" pitchFamily="34" charset="0"/>
              </a:rPr>
              <a:t>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</a:t>
            </a:r>
            <a:r>
              <a:rPr lang="en-US" altLang="en-US" sz="1000">
                <a:latin typeface="Helvetica" panose="020B0604020202020204" pitchFamily="34" charset="0"/>
              </a:rPr>
              <a:t>= </a:t>
            </a:r>
            <a:r>
              <a:rPr lang="en-US" altLang="en-US" sz="1000" b="1" i="1">
                <a:latin typeface="Helvetica" panose="020B0604020202020204" pitchFamily="34" charset="0"/>
              </a:rPr>
              <a:t>2s-1</a:t>
            </a:r>
            <a:r>
              <a:rPr lang="en-US" altLang="en-US" sz="1000">
                <a:latin typeface="Helvetica" panose="020B0604020202020204" pitchFamily="34" charset="0"/>
              </a:rPr>
              <a:t>, it means that all initial buckets have been split and the hash table has double its size. At this point:  	set </a:t>
            </a:r>
            <a:r>
              <a:rPr lang="en-US" altLang="en-US" sz="1000" b="1" i="1">
                <a:latin typeface="Helvetica" panose="020B0604020202020204" pitchFamily="34" charset="0"/>
              </a:rPr>
              <a:t>s = 2s,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= s-1,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split</a:t>
            </a:r>
            <a:r>
              <a:rPr lang="en-US" altLang="en-US" sz="1000" b="1" i="1">
                <a:latin typeface="Helvetica" panose="020B0604020202020204" pitchFamily="34" charset="0"/>
              </a:rPr>
              <a:t> =0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>
            <a:extLst>
              <a:ext uri="{FF2B5EF4-FFF2-40B4-BE49-F238E27FC236}">
                <a16:creationId xmlns:a16="http://schemas.microsoft.com/office/drawing/2014/main" id="{E814080E-8AD9-4621-B0A7-E378D5BC1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6" name="Rectangle 3">
            <a:extLst>
              <a:ext uri="{FF2B5EF4-FFF2-40B4-BE49-F238E27FC236}">
                <a16:creationId xmlns:a16="http://schemas.microsoft.com/office/drawing/2014/main" id="{5949FD57-5933-468C-891E-75958E7CC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altLang="en-US" sz="1000">
                <a:latin typeface="Helvetica" panose="020B0604020202020204" pitchFamily="34" charset="0"/>
              </a:rPr>
              <a:t>if </a:t>
            </a:r>
            <a:r>
              <a:rPr lang="en-US" altLang="en-US" sz="1000" b="1" i="1">
                <a:latin typeface="Helvetica" panose="020B0604020202020204" pitchFamily="34" charset="0"/>
              </a:rPr>
              <a:t>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</a:t>
            </a:r>
            <a:r>
              <a:rPr lang="en-US" altLang="en-US" sz="1000">
                <a:latin typeface="Helvetica" panose="020B0604020202020204" pitchFamily="34" charset="0"/>
              </a:rPr>
              <a:t>= </a:t>
            </a:r>
            <a:r>
              <a:rPr lang="en-US" altLang="en-US" sz="1000" b="1" i="1">
                <a:latin typeface="Helvetica" panose="020B0604020202020204" pitchFamily="34" charset="0"/>
              </a:rPr>
              <a:t>2s-1</a:t>
            </a:r>
            <a:r>
              <a:rPr lang="en-US" altLang="en-US" sz="1000">
                <a:latin typeface="Helvetica" panose="020B0604020202020204" pitchFamily="34" charset="0"/>
              </a:rPr>
              <a:t>, it means that all initial buckets have been split and the hash table has double its size. At this point:  	set </a:t>
            </a:r>
            <a:r>
              <a:rPr lang="en-US" altLang="en-US" sz="1000" b="1" i="1">
                <a:latin typeface="Helvetica" panose="020B0604020202020204" pitchFamily="34" charset="0"/>
              </a:rPr>
              <a:t>s = 2s,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last</a:t>
            </a:r>
            <a:r>
              <a:rPr lang="en-US" altLang="en-US" sz="1000" b="1" i="1">
                <a:latin typeface="Helvetica" panose="020B0604020202020204" pitchFamily="34" charset="0"/>
              </a:rPr>
              <a:t> = s-1, B</a:t>
            </a:r>
            <a:r>
              <a:rPr lang="en-US" altLang="en-US" sz="1000" b="1" i="1" baseline="-25000">
                <a:latin typeface="Helvetica" panose="020B0604020202020204" pitchFamily="34" charset="0"/>
              </a:rPr>
              <a:t>split</a:t>
            </a:r>
            <a:r>
              <a:rPr lang="en-US" altLang="en-US" sz="1000" b="1" i="1">
                <a:latin typeface="Helvetica" panose="020B0604020202020204" pitchFamily="34" charset="0"/>
              </a:rPr>
              <a:t> =0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7">
            <a:extLst>
              <a:ext uri="{FF2B5EF4-FFF2-40B4-BE49-F238E27FC236}">
                <a16:creationId xmlns:a16="http://schemas.microsoft.com/office/drawing/2014/main" id="{2A32A1CD-B268-4C08-9084-DC906C8CBB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28A30F27-9037-489A-BC3A-412FE48B0757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104</a:t>
            </a:fld>
            <a:endParaRPr lang="en-US" altLang="en-US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D8C5905F-6CF0-400E-A3E4-66213512B0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84779D84-E420-4831-9F88-85D493271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Block size is defined by hardware or software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>
            <a:extLst>
              <a:ext uri="{FF2B5EF4-FFF2-40B4-BE49-F238E27FC236}">
                <a16:creationId xmlns:a16="http://schemas.microsoft.com/office/drawing/2014/main" id="{6E1ACEE3-C08E-49D3-8BE7-B4175F693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4" name="Rectangle 3">
            <a:extLst>
              <a:ext uri="{FF2B5EF4-FFF2-40B4-BE49-F238E27FC236}">
                <a16:creationId xmlns:a16="http://schemas.microsoft.com/office/drawing/2014/main" id="{7D08EE17-49AC-4784-9E0A-9B83C1E05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Move this slides to storage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>
            <a:extLst>
              <a:ext uri="{FF2B5EF4-FFF2-40B4-BE49-F238E27FC236}">
                <a16:creationId xmlns:a16="http://schemas.microsoft.com/office/drawing/2014/main" id="{E3B8B3E6-A870-406F-82D8-495C79585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2" name="Rectangle 3">
            <a:extLst>
              <a:ext uri="{FF2B5EF4-FFF2-40B4-BE49-F238E27FC236}">
                <a16:creationId xmlns:a16="http://schemas.microsoft.com/office/drawing/2014/main" id="{AE9E1792-60BB-41BF-81C2-7270BA731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7">
            <a:extLst>
              <a:ext uri="{FF2B5EF4-FFF2-40B4-BE49-F238E27FC236}">
                <a16:creationId xmlns:a16="http://schemas.microsoft.com/office/drawing/2014/main" id="{16302407-7B50-4431-BEEF-F7F5FE0D819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868DE318-3A5F-4EF0-9CEF-3DD48360F944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107</a:t>
            </a:fld>
            <a:endParaRPr lang="en-US" altLang="en-US"/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2C86C2F8-683D-4B8C-A3CB-9DB31DAF1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B6186F87-A521-4475-B02A-9AEB63809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Several disks with independent heads connected to a single disk controller. 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Mirror disks do not speed-up writing but do not slow writing down; minor difference in writing times.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In Two mirror disks the rate of read requests is double. </a:t>
            </a:r>
          </a:p>
          <a:p>
            <a:pPr lvl="1"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59D13A9B-13AF-4D83-9E3A-A399873414A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10175" y="6683375"/>
            <a:ext cx="39846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728" tIns="43864" rIns="87728" bIns="43864"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fld id="{417DC98D-8530-423E-B5BE-2A0CA85F80F1}" type="slidenum">
              <a:rPr lang="en-US" altLang="en-US"/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None/>
              </a:pPr>
              <a:t>6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543D2C7-9EAE-4519-BDBB-8749A35FDE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E2947B8-DE58-4608-8FAF-7588D8A00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I/O cost = disk access + wait/queuing delays = seek time + rotation latency + data transfer rate + queuing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Disk access is reduced with data organization whereas queuing delays with scheduling.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046BA059-2C50-4E3A-A1A3-DD2AACB49F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8510E03-9AB0-4CD3-A966-75E87F964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Helvetica" panose="020B0604020202020204" pitchFamily="34" charset="0"/>
              </a:rPr>
              <a:t>Record (tuple, data item, object)</a:t>
            </a:r>
          </a:p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CD5F746-32ED-4D38-996F-E8E2A8EEC8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36AF4DFB-1751-4911-9BE3-1A1D4E6B5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0" tIns="45714" rIns="91430" bIns="45714"/>
          <a:lstStyle/>
          <a:p>
            <a:r>
              <a:rPr lang="en-US" altLang="en-US">
                <a:latin typeface="Helvetica" panose="020B0604020202020204" pitchFamily="34" charset="0"/>
              </a:rPr>
              <a:t>Q: How many bytes will a record need if we must have everything aligned by multiples of 4?</a:t>
            </a:r>
          </a:p>
          <a:p>
            <a:r>
              <a:rPr lang="en-US" altLang="en-US">
                <a:latin typeface="Helvetica" panose="020B0604020202020204" pitchFamily="34" charset="0"/>
              </a:rPr>
              <a:t>A1: 	10</a:t>
            </a:r>
            <a:r>
              <a:rPr lang="en-US" altLang="en-US">
                <a:latin typeface="Helvetica" panose="020B0604020202020204" pitchFamily="34" charset="0"/>
                <a:sym typeface="Wingdings" panose="05000000000000000000" pitchFamily="2" charset="2"/>
              </a:rPr>
              <a:t>12, 2224, 88, therefore we need 44 bytes total</a:t>
            </a:r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18B65F6-F1DF-4511-A3BF-B45C6E818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6CEBC728-4057-4C53-89F9-18899A25B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0" tIns="45714" rIns="91430" bIns="45714"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3577D4B7-9BDA-4C46-981D-0825CE4F7D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DBF7260C-96D0-45CA-B178-26545FA65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0" tIns="45714" rIns="91430" bIns="45714"/>
          <a:lstStyle/>
          <a:p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530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722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1325" y="228600"/>
            <a:ext cx="2262188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638925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951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23EEDF72-518D-4953-8C58-2B4B159C19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28600" y="6324600"/>
            <a:ext cx="4876800" cy="457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D04DA85C-9B2B-4866-9A3C-78F4018B21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E3F2079E-AE80-41E0-98A2-F13048D3CF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246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  <a:defRPr/>
            </a:lvl1pPr>
          </a:lstStyle>
          <a:p>
            <a:fld id="{F56AAF23-9B11-4A72-A75F-01E0C7B00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022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53513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829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36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7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43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71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339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1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58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99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>
            <a:extLst>
              <a:ext uri="{FF2B5EF4-FFF2-40B4-BE49-F238E27FC236}">
                <a16:creationId xmlns:a16="http://schemas.microsoft.com/office/drawing/2014/main" id="{63D2B470-4022-4594-B37E-DE2BE7EFE0C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939800"/>
            <a:ext cx="8737600" cy="127000"/>
            <a:chOff x="0" y="900"/>
            <a:chExt cx="5753" cy="92"/>
          </a:xfrm>
        </p:grpSpPr>
        <p:sp>
          <p:nvSpPr>
            <p:cNvPr id="1033" name="Rectangle 2">
              <a:extLst>
                <a:ext uri="{FF2B5EF4-FFF2-40B4-BE49-F238E27FC236}">
                  <a16:creationId xmlns:a16="http://schemas.microsoft.com/office/drawing/2014/main" id="{B9A637A3-1F2F-EA4B-96EC-E8C17D534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00"/>
              <a:ext cx="5753" cy="53"/>
            </a:xfrm>
            <a:prstGeom prst="rect">
              <a:avLst/>
            </a:prstGeom>
            <a:gradFill rotWithShape="0">
              <a:gsLst>
                <a:gs pos="0">
                  <a:srgbClr val="2951C9"/>
                </a:gs>
                <a:gs pos="50000">
                  <a:srgbClr val="3365FB"/>
                </a:gs>
                <a:gs pos="100000">
                  <a:srgbClr val="2951C9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  <p:sp>
          <p:nvSpPr>
            <p:cNvPr id="1034" name="Rectangle 3">
              <a:extLst>
                <a:ext uri="{FF2B5EF4-FFF2-40B4-BE49-F238E27FC236}">
                  <a16:creationId xmlns:a16="http://schemas.microsoft.com/office/drawing/2014/main" id="{AB6E5D57-A9DD-B84F-9438-205DAA958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72"/>
              <a:ext cx="5753" cy="20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Monotype Sorts" charset="2"/>
                <a:defRPr sz="24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charset="2"/>
                <a:buNone/>
                <a:defRPr/>
              </a:pPr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:a16="http://schemas.microsoft.com/office/drawing/2014/main" id="{D53C14CA-4CE6-4CA0-86A3-9AEA27523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:a16="http://schemas.microsoft.com/office/drawing/2014/main" id="{B9070B01-DA4A-4148-979A-B7C8F7B7B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81000"/>
            <a:ext cx="9053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4583481D-E0B7-3448-9FEC-D6CD344EA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6215063"/>
            <a:ext cx="5521325" cy="520700"/>
          </a:xfrm>
          <a:prstGeom prst="rect">
            <a:avLst/>
          </a:prstGeom>
          <a:noFill/>
          <a:ln>
            <a:noFill/>
          </a:ln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 sz="1400"/>
          </a:p>
          <a:p>
            <a:pPr>
              <a:defRPr/>
            </a:pPr>
            <a:r>
              <a:rPr lang="en-US" altLang="en-US" sz="1400">
                <a:solidFill>
                  <a:srgbClr val="790015"/>
                </a:solidFill>
              </a:rPr>
              <a:t>CS1555/2055, </a:t>
            </a:r>
            <a:r>
              <a:rPr lang="en-US" altLang="en-US" sz="1400" b="1">
                <a:solidFill>
                  <a:srgbClr val="790015"/>
                </a:solidFill>
              </a:rPr>
              <a:t>Panos K. Chrysanthis</a:t>
            </a:r>
            <a:r>
              <a:rPr lang="en-US" altLang="en-US" sz="1400"/>
              <a:t> –  </a:t>
            </a:r>
            <a:r>
              <a:rPr lang="en-US" altLang="en-US" sz="1400" b="1">
                <a:solidFill>
                  <a:schemeClr val="accent1"/>
                </a:solidFill>
              </a:rPr>
              <a:t>University of Pittsburgh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5B86494C-FFC2-8C49-B5A7-463355297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4513" y="6403975"/>
            <a:ext cx="446087" cy="301625"/>
          </a:xfrm>
          <a:prstGeom prst="rect">
            <a:avLst/>
          </a:prstGeom>
          <a:noFill/>
          <a:ln>
            <a:noFill/>
          </a:ln>
        </p:spPr>
        <p:txBody>
          <a:bodyPr wrap="none" lIns="90487" tIns="44450" rIns="90487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400"/>
              <a:t> </a:t>
            </a:r>
            <a:fld id="{FB556983-32C2-4CD0-94E3-DD411973416C}" type="slidenum">
              <a:rPr lang="en-US" altLang="en-US" sz="1400"/>
              <a:pPr algn="ctr"/>
              <a:t>‹#›</a:t>
            </a:fld>
            <a:endParaRPr lang="en-US" altLang="en-US" sz="1400"/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C5DE0BA6-43CD-2A44-B95C-E8E5594C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775" y="6408738"/>
            <a:ext cx="3106738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charset="2"/>
              <a:defRPr sz="24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  <a:defRPr/>
            </a:pPr>
            <a:endParaRPr lang="en-US" altLang="en-US"/>
          </a:p>
        </p:txBody>
      </p:sp>
      <p:sp>
        <p:nvSpPr>
          <p:cNvPr id="1032" name="Line 5">
            <a:extLst>
              <a:ext uri="{FF2B5EF4-FFF2-40B4-BE49-F238E27FC236}">
                <a16:creationId xmlns:a16="http://schemas.microsoft.com/office/drawing/2014/main" id="{5C541BC6-B08A-4636-B404-783A1A25FF6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81000" y="6408738"/>
            <a:ext cx="8294688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2" r:id="rId12"/>
    <p:sldLayoutId id="214748427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4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37" charset="0"/>
          <a:ea typeface="MS PGothic" panose="020B0600070205080204" pitchFamily="34" charset="-128"/>
          <a:cs typeface="ＭＳ Ｐゴシック" pitchFamily="4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3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Monotype Sorts" pitchFamily="-84" charset="2"/>
        <a:buChar char="o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4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-84" charset="2"/>
        <a:buChar char="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+mn-lt"/>
          <a:ea typeface="ＭＳ Ｐゴシック" pitchFamily="3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159536F-DF76-43F3-9B7A-341C21C13D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873250"/>
            <a:ext cx="7772400" cy="889000"/>
          </a:xfrm>
        </p:spPr>
        <p:txBody>
          <a:bodyPr/>
          <a:lstStyle/>
          <a:p>
            <a:pPr eaLnBrk="1" hangingPunct="1"/>
            <a:r>
              <a:rPr lang="en-US" altLang="en-US"/>
              <a:t>Data Storage</a:t>
            </a:r>
          </a:p>
        </p:txBody>
      </p:sp>
      <p:sp>
        <p:nvSpPr>
          <p:cNvPr id="512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2E6B672-E771-44F9-BEDC-420F56B338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CF6CE554-41A7-4280-A182-D3A4C0AC6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Row Stores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C6F2AA7-1AF9-4F8F-9E2D-104BB5B68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0" y="2684463"/>
            <a:ext cx="8237538" cy="2039937"/>
          </a:xfrm>
        </p:spPr>
        <p:txBody>
          <a:bodyPr/>
          <a:lstStyle/>
          <a:p>
            <a:pPr marL="457200" indent="-457200">
              <a:spcBef>
                <a:spcPct val="0"/>
              </a:spcBef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/>
              <a:t>Store fields in one record contiguously on disk</a:t>
            </a:r>
            <a:br>
              <a:rPr lang="en-US" altLang="en-US"/>
            </a:br>
            <a:r>
              <a:rPr lang="en-US" altLang="en-US"/>
              <a:t>with word allignment</a:t>
            </a:r>
          </a:p>
          <a:p>
            <a:pPr marL="457200" indent="-457200">
              <a:lnSpc>
                <a:spcPts val="4000"/>
              </a:lnSpc>
              <a:spcBef>
                <a:spcPts val="500"/>
              </a:spcBef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/>
              <a:t>Use small (e.g., 4K) disk blocks</a:t>
            </a: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A8BEC86C-516B-4741-AFE1-4EFC76FB27BD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4191000"/>
            <a:ext cx="5441950" cy="852488"/>
            <a:chOff x="2092" y="2761"/>
            <a:chExt cx="3428" cy="537"/>
          </a:xfrm>
        </p:grpSpPr>
        <p:grpSp>
          <p:nvGrpSpPr>
            <p:cNvPr id="19495" name="Group 4">
              <a:extLst>
                <a:ext uri="{FF2B5EF4-FFF2-40B4-BE49-F238E27FC236}">
                  <a16:creationId xmlns:a16="http://schemas.microsoft.com/office/drawing/2014/main" id="{EA16A7EC-1D45-46D0-91CD-6CACE1448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2" y="3024"/>
              <a:ext cx="3428" cy="274"/>
              <a:chOff x="1095" y="1245"/>
              <a:chExt cx="3428" cy="274"/>
            </a:xfrm>
          </p:grpSpPr>
          <p:sp>
            <p:nvSpPr>
              <p:cNvPr id="19497" name="Text Box 5">
                <a:extLst>
                  <a:ext uri="{FF2B5EF4-FFF2-40B4-BE49-F238E27FC236}">
                    <a16:creationId xmlns:a16="http://schemas.microsoft.com/office/drawing/2014/main" id="{2FC1CB38-08A6-4FD2-A371-6A2AB92DD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5" y="1248"/>
                <a:ext cx="3246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block header</a:t>
                </a:r>
                <a:r>
                  <a:rPr lang="en-US" altLang="en-US" sz="2000">
                    <a:solidFill>
                      <a:srgbClr val="FF0000"/>
                    </a:solidFill>
                  </a:rPr>
                  <a:t>  </a:t>
                </a:r>
                <a:r>
                  <a:rPr lang="en-US" altLang="en-US" sz="2000">
                    <a:solidFill>
                      <a:schemeClr val="accent1"/>
                    </a:solidFill>
                  </a:rPr>
                  <a:t>record1  record2   …    record3</a:t>
                </a:r>
                <a:r>
                  <a:rPr lang="en-US" altLang="en-US">
                    <a:solidFill>
                      <a:schemeClr val="accent1"/>
                    </a:solidFill>
                  </a:rPr>
                  <a:t>    </a:t>
                </a:r>
              </a:p>
            </p:txBody>
          </p:sp>
          <p:sp>
            <p:nvSpPr>
              <p:cNvPr id="19498" name="Line 6">
                <a:extLst>
                  <a:ext uri="{FF2B5EF4-FFF2-40B4-BE49-F238E27FC236}">
                    <a16:creationId xmlns:a16="http://schemas.microsoft.com/office/drawing/2014/main" id="{93F2A459-1CD8-40CE-9781-2F91AE114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245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99" name="Line 7">
                <a:extLst>
                  <a:ext uri="{FF2B5EF4-FFF2-40B4-BE49-F238E27FC236}">
                    <a16:creationId xmlns:a16="http://schemas.microsoft.com/office/drawing/2014/main" id="{7F71E160-EF6B-4F90-8E51-0B13B594B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248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500" name="Line 8">
                <a:extLst>
                  <a:ext uri="{FF2B5EF4-FFF2-40B4-BE49-F238E27FC236}">
                    <a16:creationId xmlns:a16="http://schemas.microsoft.com/office/drawing/2014/main" id="{678A766B-6EC3-4CC2-8966-DD0A03F7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248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501" name="Line 9">
                <a:extLst>
                  <a:ext uri="{FF2B5EF4-FFF2-40B4-BE49-F238E27FC236}">
                    <a16:creationId xmlns:a16="http://schemas.microsoft.com/office/drawing/2014/main" id="{B2028217-5FF5-4B94-877A-046830BE5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248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502" name="Rectangle 10" descr="Wide downward diagonal">
                <a:extLst>
                  <a:ext uri="{FF2B5EF4-FFF2-40B4-BE49-F238E27FC236}">
                    <a16:creationId xmlns:a16="http://schemas.microsoft.com/office/drawing/2014/main" id="{1D780063-064F-4D61-B1AA-80A478E40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248"/>
                <a:ext cx="155" cy="268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  <p:sp>
          <p:nvSpPr>
            <p:cNvPr id="19496" name="Text Box 24">
              <a:extLst>
                <a:ext uri="{FF2B5EF4-FFF2-40B4-BE49-F238E27FC236}">
                  <a16:creationId xmlns:a16="http://schemas.microsoft.com/office/drawing/2014/main" id="{3F1D4409-91D4-4CF6-AC24-5119DE01A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1" y="2761"/>
              <a:ext cx="106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/>
                <a:t>unspanned</a:t>
              </a:r>
            </a:p>
          </p:txBody>
        </p:sp>
      </p:grpSp>
      <p:grpSp>
        <p:nvGrpSpPr>
          <p:cNvPr id="4" name="Group 27">
            <a:extLst>
              <a:ext uri="{FF2B5EF4-FFF2-40B4-BE49-F238E27FC236}">
                <a16:creationId xmlns:a16="http://schemas.microsoft.com/office/drawing/2014/main" id="{5F7F9D0C-14D8-4F96-9CC5-8EB6CB4BB1A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416550"/>
            <a:ext cx="8167688" cy="908050"/>
            <a:chOff x="384" y="3456"/>
            <a:chExt cx="5145" cy="572"/>
          </a:xfrm>
        </p:grpSpPr>
        <p:grpSp>
          <p:nvGrpSpPr>
            <p:cNvPr id="19481" name="Group 11">
              <a:extLst>
                <a:ext uri="{FF2B5EF4-FFF2-40B4-BE49-F238E27FC236}">
                  <a16:creationId xmlns:a16="http://schemas.microsoft.com/office/drawing/2014/main" id="{2D08EB73-F7C8-4595-B392-BBCFB5651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456"/>
              <a:ext cx="5145" cy="538"/>
              <a:chOff x="384" y="3555"/>
              <a:chExt cx="5145" cy="538"/>
            </a:xfrm>
          </p:grpSpPr>
          <p:sp>
            <p:nvSpPr>
              <p:cNvPr id="19483" name="Text Box 12">
                <a:extLst>
                  <a:ext uri="{FF2B5EF4-FFF2-40B4-BE49-F238E27FC236}">
                    <a16:creationId xmlns:a16="http://schemas.microsoft.com/office/drawing/2014/main" id="{C139F084-67A4-49E3-A077-FC5CF8E0C7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3569"/>
                <a:ext cx="3246" cy="2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block header</a:t>
                </a:r>
                <a:r>
                  <a:rPr lang="en-US" altLang="en-US" sz="2000">
                    <a:solidFill>
                      <a:srgbClr val="FF0000"/>
                    </a:solidFill>
                  </a:rPr>
                  <a:t>  </a:t>
                </a:r>
                <a:r>
                  <a:rPr lang="en-US" altLang="en-US" sz="2000">
                    <a:solidFill>
                      <a:schemeClr val="accent1"/>
                    </a:solidFill>
                  </a:rPr>
                  <a:t>record1  record2   …    record3</a:t>
                </a:r>
                <a:r>
                  <a:rPr lang="en-US" altLang="en-US">
                    <a:solidFill>
                      <a:schemeClr val="accent1"/>
                    </a:solidFill>
                  </a:rPr>
                  <a:t>    </a:t>
                </a:r>
              </a:p>
            </p:txBody>
          </p:sp>
          <p:sp>
            <p:nvSpPr>
              <p:cNvPr id="19484" name="Line 13">
                <a:extLst>
                  <a:ext uri="{FF2B5EF4-FFF2-40B4-BE49-F238E27FC236}">
                    <a16:creationId xmlns:a16="http://schemas.microsoft.com/office/drawing/2014/main" id="{DBDDC347-7A3A-4CF7-9637-A5BC9817A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5" y="3566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85" name="Line 14">
                <a:extLst>
                  <a:ext uri="{FF2B5EF4-FFF2-40B4-BE49-F238E27FC236}">
                    <a16:creationId xmlns:a16="http://schemas.microsoft.com/office/drawing/2014/main" id="{AF0651C0-E0EB-4814-BFA9-8151DAED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3569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86" name="Line 15">
                <a:extLst>
                  <a:ext uri="{FF2B5EF4-FFF2-40B4-BE49-F238E27FC236}">
                    <a16:creationId xmlns:a16="http://schemas.microsoft.com/office/drawing/2014/main" id="{EF18FD29-A0BC-4701-B673-920CE88A7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3" y="3569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87" name="Line 16">
                <a:extLst>
                  <a:ext uri="{FF2B5EF4-FFF2-40B4-BE49-F238E27FC236}">
                    <a16:creationId xmlns:a16="http://schemas.microsoft.com/office/drawing/2014/main" id="{D628CDE6-2B2E-455A-BA9B-8C1E2F24E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1" y="3569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88" name="Rectangle 17" descr="Wide downward diagonal">
                <a:extLst>
                  <a:ext uri="{FF2B5EF4-FFF2-40B4-BE49-F238E27FC236}">
                    <a16:creationId xmlns:a16="http://schemas.microsoft.com/office/drawing/2014/main" id="{9C1756A1-7804-4B46-9049-612CC55B5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" y="3569"/>
                <a:ext cx="155" cy="26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9489" name="Text Box 18">
                <a:extLst>
                  <a:ext uri="{FF2B5EF4-FFF2-40B4-BE49-F238E27FC236}">
                    <a16:creationId xmlns:a16="http://schemas.microsoft.com/office/drawing/2014/main" id="{2FD1A562-7E54-4678-9B8F-DC3600F777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3569"/>
                <a:ext cx="1629" cy="2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</a:rPr>
                  <a:t>block header</a:t>
                </a:r>
                <a:r>
                  <a:rPr lang="en-US" altLang="en-US" sz="2000">
                    <a:solidFill>
                      <a:srgbClr val="FF0000"/>
                    </a:solidFill>
                  </a:rPr>
                  <a:t>  </a:t>
                </a:r>
                <a:r>
                  <a:rPr lang="en-US" altLang="en-US" sz="2000">
                    <a:solidFill>
                      <a:schemeClr val="accent1"/>
                    </a:solidFill>
                  </a:rPr>
                  <a:t>record4</a:t>
                </a:r>
                <a:r>
                  <a:rPr lang="en-US" alt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  <p:sp>
            <p:nvSpPr>
              <p:cNvPr id="19490" name="Line 19">
                <a:extLst>
                  <a:ext uri="{FF2B5EF4-FFF2-40B4-BE49-F238E27FC236}">
                    <a16:creationId xmlns:a16="http://schemas.microsoft.com/office/drawing/2014/main" id="{1D2F784D-137A-41A6-89CC-9ED18C256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3569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91" name="Line 20">
                <a:extLst>
                  <a:ext uri="{FF2B5EF4-FFF2-40B4-BE49-F238E27FC236}">
                    <a16:creationId xmlns:a16="http://schemas.microsoft.com/office/drawing/2014/main" id="{96D23D86-1C26-426D-B181-0A2E8BF46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9" y="3555"/>
                <a:ext cx="0" cy="2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92" name="Text Box 21">
                <a:extLst>
                  <a:ext uri="{FF2B5EF4-FFF2-40B4-BE49-F238E27FC236}">
                    <a16:creationId xmlns:a16="http://schemas.microsoft.com/office/drawing/2014/main" id="{412EB0CC-13D5-402A-9586-0E5AF74B73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4" y="3864"/>
                <a:ext cx="65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 sz="2000">
                    <a:solidFill>
                      <a:schemeClr val="accent1"/>
                    </a:solidFill>
                  </a:rPr>
                  <a:t>record4</a:t>
                </a:r>
              </a:p>
            </p:txBody>
          </p:sp>
          <p:sp>
            <p:nvSpPr>
              <p:cNvPr id="19493" name="Line 22">
                <a:extLst>
                  <a:ext uri="{FF2B5EF4-FFF2-40B4-BE49-F238E27FC236}">
                    <a16:creationId xmlns:a16="http://schemas.microsoft.com/office/drawing/2014/main" id="{258B7E5A-F616-4984-8CDF-0D926BA0D9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696"/>
                <a:ext cx="144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94" name="Line 23">
                <a:extLst>
                  <a:ext uri="{FF2B5EF4-FFF2-40B4-BE49-F238E27FC236}">
                    <a16:creationId xmlns:a16="http://schemas.microsoft.com/office/drawing/2014/main" id="{501603D5-39C5-45DE-AAC2-F19BA7BD12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0" y="3826"/>
                <a:ext cx="384" cy="1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</p:grpSp>
        <p:sp>
          <p:nvSpPr>
            <p:cNvPr id="19482" name="Text Box 25">
              <a:extLst>
                <a:ext uri="{FF2B5EF4-FFF2-40B4-BE49-F238E27FC236}">
                  <a16:creationId xmlns:a16="http://schemas.microsoft.com/office/drawing/2014/main" id="{E7E8CE0C-420C-4293-9F13-A7E2E2B5A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3" y="3765"/>
              <a:ext cx="85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/>
                <a:t>spanned</a:t>
              </a:r>
            </a:p>
          </p:txBody>
        </p:sp>
      </p:grpSp>
      <p:pic>
        <p:nvPicPr>
          <p:cNvPr id="19461" name="Picture 1">
            <a:extLst>
              <a:ext uri="{FF2B5EF4-FFF2-40B4-BE49-F238E27FC236}">
                <a16:creationId xmlns:a16="http://schemas.microsoft.com/office/drawing/2014/main" id="{94E3CCB3-E883-48A5-823A-B796C0BDD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87313"/>
            <a:ext cx="109378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B291BF9-D15B-44EF-9281-90EF3A1E0945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066800"/>
            <a:ext cx="8623300" cy="1874838"/>
            <a:chOff x="366713" y="4459289"/>
            <a:chExt cx="8623300" cy="1874838"/>
          </a:xfrm>
        </p:grpSpPr>
        <p:grpSp>
          <p:nvGrpSpPr>
            <p:cNvPr id="19463" name="Group 20">
              <a:extLst>
                <a:ext uri="{FF2B5EF4-FFF2-40B4-BE49-F238E27FC236}">
                  <a16:creationId xmlns:a16="http://schemas.microsoft.com/office/drawing/2014/main" id="{A5EECE6F-9EFC-456E-B7F6-64F71000E8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13" y="4459289"/>
              <a:ext cx="8623300" cy="1874838"/>
              <a:chOff x="231" y="2809"/>
              <a:chExt cx="5432" cy="1181"/>
            </a:xfrm>
          </p:grpSpPr>
          <p:sp>
            <p:nvSpPr>
              <p:cNvPr id="19467" name="Text Box 18">
                <a:extLst>
                  <a:ext uri="{FF2B5EF4-FFF2-40B4-BE49-F238E27FC236}">
                    <a16:creationId xmlns:a16="http://schemas.microsoft.com/office/drawing/2014/main" id="{EA99C133-380F-49DA-ABCE-5A0497CE8A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0" y="3460"/>
                <a:ext cx="439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/>
                  <a:t>152</a:t>
                </a:r>
              </a:p>
            </p:txBody>
          </p:sp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A367D46E-951F-4740-9AAB-316F23128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3120"/>
                <a:ext cx="1632" cy="336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2" charset="2"/>
                  <a:buChar char="o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2" charset="2"/>
                  <a:buChar char="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endParaRPr lang="en-US" altLang="en-US"/>
              </a:p>
            </p:txBody>
          </p:sp>
          <p:sp>
            <p:nvSpPr>
              <p:cNvPr id="36" name="Rectangle 6">
                <a:extLst>
                  <a:ext uri="{FF2B5EF4-FFF2-40B4-BE49-F238E27FC236}">
                    <a16:creationId xmlns:a16="http://schemas.microsoft.com/office/drawing/2014/main" id="{FA74A5A3-4CC9-C94D-ADEA-556EE5F52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120"/>
                <a:ext cx="3024" cy="336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2" charset="2"/>
                  <a:buChar char="o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2" charset="2"/>
                  <a:buChar char="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endParaRPr lang="en-US" altLang="en-US"/>
              </a:p>
            </p:txBody>
          </p:sp>
          <p:sp>
            <p:nvSpPr>
              <p:cNvPr id="19470" name="Rectangle 7">
                <a:extLst>
                  <a:ext uri="{FF2B5EF4-FFF2-40B4-BE49-F238E27FC236}">
                    <a16:creationId xmlns:a16="http://schemas.microsoft.com/office/drawing/2014/main" id="{0CE0B372-445D-4250-A491-2D6FCEA0F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120"/>
                <a:ext cx="48" cy="33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72E57401-5F77-C24C-A18F-57D6DD564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3120"/>
                <a:ext cx="432" cy="336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2" charset="2"/>
                  <a:buChar char="o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2" charset="2"/>
                  <a:buChar char="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itchFamily="2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2" charset="2"/>
                  <a:buNone/>
                  <a:defRPr/>
                </a:pPr>
                <a:endParaRPr lang="en-US" altLang="en-US"/>
              </a:p>
            </p:txBody>
          </p:sp>
          <p:sp>
            <p:nvSpPr>
              <p:cNvPr id="19472" name="Text Box 9">
                <a:extLst>
                  <a:ext uri="{FF2B5EF4-FFF2-40B4-BE49-F238E27FC236}">
                    <a16:creationId xmlns:a16="http://schemas.microsoft.com/office/drawing/2014/main" id="{2D60B8D5-EA57-4413-B968-67A784C21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" y="3152"/>
                <a:ext cx="601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>
                    <a:solidFill>
                      <a:srgbClr val="7030A0"/>
                    </a:solidFill>
                  </a:rPr>
                  <a:t>name</a:t>
                </a:r>
              </a:p>
            </p:txBody>
          </p:sp>
          <p:sp>
            <p:nvSpPr>
              <p:cNvPr id="19473" name="Text Box 11">
                <a:extLst>
                  <a:ext uri="{FF2B5EF4-FFF2-40B4-BE49-F238E27FC236}">
                    <a16:creationId xmlns:a16="http://schemas.microsoft.com/office/drawing/2014/main" id="{77B33619-151F-4E67-92E0-1C3E94D982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2" y="3145"/>
                <a:ext cx="80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>
                    <a:solidFill>
                      <a:srgbClr val="7030A0"/>
                    </a:solidFill>
                  </a:rPr>
                  <a:t>address</a:t>
                </a:r>
              </a:p>
            </p:txBody>
          </p:sp>
          <p:sp>
            <p:nvSpPr>
              <p:cNvPr id="19474" name="Text Box 12">
                <a:extLst>
                  <a:ext uri="{FF2B5EF4-FFF2-40B4-BE49-F238E27FC236}">
                    <a16:creationId xmlns:a16="http://schemas.microsoft.com/office/drawing/2014/main" id="{097C7007-32EE-4513-8BF7-3ED8F75F14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3" y="3723"/>
                <a:ext cx="870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>
                    <a:solidFill>
                      <a:srgbClr val="7030A0"/>
                    </a:solidFill>
                  </a:rPr>
                  <a:t>birthdate</a:t>
                </a:r>
              </a:p>
            </p:txBody>
          </p:sp>
          <p:sp>
            <p:nvSpPr>
              <p:cNvPr id="19475" name="Text Box 13">
                <a:extLst>
                  <a:ext uri="{FF2B5EF4-FFF2-40B4-BE49-F238E27FC236}">
                    <a16:creationId xmlns:a16="http://schemas.microsoft.com/office/drawing/2014/main" id="{D006346A-20B3-47ED-B39C-0DD7D4C097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6" y="2809"/>
                <a:ext cx="720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>
                    <a:solidFill>
                      <a:srgbClr val="7030A0"/>
                    </a:solidFill>
                  </a:rPr>
                  <a:t>gender</a:t>
                </a:r>
              </a:p>
            </p:txBody>
          </p:sp>
          <p:sp>
            <p:nvSpPr>
              <p:cNvPr id="19476" name="Line 14">
                <a:extLst>
                  <a:ext uri="{FF2B5EF4-FFF2-40B4-BE49-F238E27FC236}">
                    <a16:creationId xmlns:a16="http://schemas.microsoft.com/office/drawing/2014/main" id="{63EFF29A-AC60-4F33-9F85-6B88217F8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3" y="2928"/>
                <a:ext cx="151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77" name="Line 15">
                <a:extLst>
                  <a:ext uri="{FF2B5EF4-FFF2-40B4-BE49-F238E27FC236}">
                    <a16:creationId xmlns:a16="http://schemas.microsoft.com/office/drawing/2014/main" id="{9BC5A783-01E2-4886-AFC9-FCE98B4BB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53" y="3460"/>
                <a:ext cx="0" cy="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9478" name="Text Box 16">
                <a:extLst>
                  <a:ext uri="{FF2B5EF4-FFF2-40B4-BE49-F238E27FC236}">
                    <a16:creationId xmlns:a16="http://schemas.microsoft.com/office/drawing/2014/main" id="{4B148BF4-8534-4B9E-B8CD-9B761E4EBF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" y="3460"/>
                <a:ext cx="221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/>
                  <a:t>0</a:t>
                </a:r>
              </a:p>
            </p:txBody>
          </p:sp>
          <p:sp>
            <p:nvSpPr>
              <p:cNvPr id="19479" name="Text Box 17">
                <a:extLst>
                  <a:ext uri="{FF2B5EF4-FFF2-40B4-BE49-F238E27FC236}">
                    <a16:creationId xmlns:a16="http://schemas.microsoft.com/office/drawing/2014/main" id="{F19016CF-741B-4703-8400-C5244BFBA9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2" y="3460"/>
                <a:ext cx="331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/>
                  <a:t>20</a:t>
                </a:r>
              </a:p>
            </p:txBody>
          </p:sp>
          <p:sp>
            <p:nvSpPr>
              <p:cNvPr id="19480" name="Text Box 19">
                <a:extLst>
                  <a:ext uri="{FF2B5EF4-FFF2-40B4-BE49-F238E27FC236}">
                    <a16:creationId xmlns:a16="http://schemas.microsoft.com/office/drawing/2014/main" id="{D68546A9-E2F2-4D56-AB8D-18B4F18E44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" y="2857"/>
                <a:ext cx="439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r>
                  <a:rPr lang="en-US" altLang="en-US"/>
                  <a:t>156</a:t>
                </a:r>
              </a:p>
            </p:txBody>
          </p:sp>
        </p:grpSp>
        <p:cxnSp>
          <p:nvCxnSpPr>
            <p:cNvPr id="31" name="Straight Connector 21">
              <a:extLst>
                <a:ext uri="{FF2B5EF4-FFF2-40B4-BE49-F238E27FC236}">
                  <a16:creationId xmlns:a16="http://schemas.microsoft.com/office/drawing/2014/main" id="{7E019977-1402-2944-A84B-9BD30E174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1" y="4953002"/>
              <a:ext cx="0" cy="533400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9465" name="Text Box 9">
              <a:extLst>
                <a:ext uri="{FF2B5EF4-FFF2-40B4-BE49-F238E27FC236}">
                  <a16:creationId xmlns:a16="http://schemas.microsoft.com/office/drawing/2014/main" id="{5691AA45-BD58-48A5-B0B2-0EA37F4AD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029200"/>
              <a:ext cx="685800" cy="371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sz="2000">
                  <a:solidFill>
                    <a:srgbClr val="7030A0"/>
                  </a:solidFill>
                </a:rPr>
                <a:t>SID</a:t>
              </a:r>
            </a:p>
          </p:txBody>
        </p:sp>
        <p:sp>
          <p:nvSpPr>
            <p:cNvPr id="19466" name="Text Box 17">
              <a:extLst>
                <a:ext uri="{FF2B5EF4-FFF2-40B4-BE49-F238E27FC236}">
                  <a16:creationId xmlns:a16="http://schemas.microsoft.com/office/drawing/2014/main" id="{738C8BB4-9F94-401F-8361-233445388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688" y="5486400"/>
              <a:ext cx="353912" cy="428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/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>
            <a:extLst>
              <a:ext uri="{FF2B5EF4-FFF2-40B4-BE49-F238E27FC236}">
                <a16:creationId xmlns:a16="http://schemas.microsoft.com/office/drawing/2014/main" id="{480E1FD5-5BE2-4C46-95BF-F1D51820F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 – File Growth</a:t>
            </a:r>
          </a:p>
        </p:txBody>
      </p:sp>
      <p:sp>
        <p:nvSpPr>
          <p:cNvPr id="159746" name="Rectangle 3">
            <a:extLst>
              <a:ext uri="{FF2B5EF4-FFF2-40B4-BE49-F238E27FC236}">
                <a16:creationId xmlns:a16="http://schemas.microsoft.com/office/drawing/2014/main" id="{67C14BF6-13D9-4854-B02D-93FA31475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3124200"/>
          </a:xfrm>
        </p:spPr>
        <p:txBody>
          <a:bodyPr/>
          <a:lstStyle/>
          <a:p>
            <a:r>
              <a:rPr lang="en-US" altLang="en-US" sz="2200"/>
              <a:t>No overflow buckets. New buckets are added one by one.</a:t>
            </a:r>
          </a:p>
          <a:p>
            <a:r>
              <a:rPr lang="en-US" altLang="en-US" sz="2200"/>
              <a:t>When a bucket B with local depth </a:t>
            </a:r>
            <a:r>
              <a:rPr lang="en-US" altLang="en-US" sz="2200" b="1" i="1"/>
              <a:t>d'</a:t>
            </a:r>
            <a:r>
              <a:rPr lang="en-US" altLang="en-US" sz="2200"/>
              <a:t> overflows,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200"/>
              <a:t>    B is split into two buckets and all keys are rehash using </a:t>
            </a:r>
            <a:r>
              <a:rPr lang="en-US" altLang="en-US" sz="2200" b="1" i="1"/>
              <a:t>d'+1</a:t>
            </a:r>
            <a:r>
              <a:rPr lang="en-US" altLang="en-US" sz="2200"/>
              <a:t> bits.</a:t>
            </a:r>
          </a:p>
          <a:p>
            <a:r>
              <a:rPr lang="en-US" altLang="en-US" sz="2200"/>
              <a:t>If after a split, </a:t>
            </a:r>
            <a:r>
              <a:rPr lang="en-US" altLang="en-US" sz="2200" b="1" i="1"/>
              <a:t>d' &gt; d</a:t>
            </a:r>
            <a:r>
              <a:rPr lang="en-US" altLang="en-US" sz="2200"/>
              <a:t>, double the size of the directory (</a:t>
            </a:r>
            <a:r>
              <a:rPr lang="en-US" altLang="en-US" sz="2200" b="1" i="1"/>
              <a:t>d=d+1</a:t>
            </a:r>
            <a:r>
              <a:rPr lang="en-US" altLang="en-US" sz="2200"/>
              <a:t>) to accommodate the growth.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>
            <a:extLst>
              <a:ext uri="{FF2B5EF4-FFF2-40B4-BE49-F238E27FC236}">
                <a16:creationId xmlns:a16="http://schemas.microsoft.com/office/drawing/2014/main" id="{52F609B4-CACF-42FC-A9EB-A6967A8970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53513" cy="914400"/>
          </a:xfrm>
        </p:spPr>
        <p:txBody>
          <a:bodyPr/>
          <a:lstStyle/>
          <a:p>
            <a:r>
              <a:rPr lang="en-US" altLang="en-US"/>
              <a:t>Row Stores:</a:t>
            </a:r>
            <a:br>
              <a:rPr lang="en-US" altLang="en-US"/>
            </a:br>
            <a:r>
              <a:rPr lang="en-US" altLang="en-US" sz="2800">
                <a:solidFill>
                  <a:srgbClr val="0000CC"/>
                </a:solidFill>
              </a:rPr>
              <a:t>Slotted-Page Implementation</a:t>
            </a:r>
          </a:p>
        </p:txBody>
      </p:sp>
      <p:sp>
        <p:nvSpPr>
          <p:cNvPr id="160770" name="Rectangle 3">
            <a:extLst>
              <a:ext uri="{FF2B5EF4-FFF2-40B4-BE49-F238E27FC236}">
                <a16:creationId xmlns:a16="http://schemas.microsoft.com/office/drawing/2014/main" id="{7EEA45AE-EB06-4A31-859A-773420C02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572000"/>
          </a:xfrm>
        </p:spPr>
        <p:txBody>
          <a:bodyPr/>
          <a:lstStyle/>
          <a:p>
            <a:r>
              <a:rPr lang="en-US" altLang="en-US"/>
              <a:t>Slotted-page structure is industry standard</a:t>
            </a:r>
          </a:p>
          <a:p>
            <a:endParaRPr lang="en-US" altLang="en-US" sz="1200"/>
          </a:p>
          <a:p>
            <a:r>
              <a:rPr lang="en-US" altLang="en-US"/>
              <a:t>records can move within the page</a:t>
            </a:r>
          </a:p>
          <a:p>
            <a:endParaRPr lang="en-US" altLang="en-US" sz="1200"/>
          </a:p>
          <a:p>
            <a:r>
              <a:rPr lang="en-US" altLang="en-US"/>
              <a:t>records are allocated contiguously,  </a:t>
            </a:r>
            <a:br>
              <a:rPr lang="en-US" altLang="en-US"/>
            </a:br>
            <a:r>
              <a:rPr lang="en-US" altLang="en-US"/>
              <a:t>starting at the beginning of the block</a:t>
            </a:r>
            <a:br>
              <a:rPr lang="en-US" altLang="en-US"/>
            </a:br>
            <a:r>
              <a:rPr lang="en-US" altLang="en-US"/>
              <a:t>(or starting at the end of the block)</a:t>
            </a:r>
          </a:p>
          <a:p>
            <a:endParaRPr lang="en-US" altLang="en-US" sz="1200"/>
          </a:p>
          <a:p>
            <a:r>
              <a:rPr lang="en-US" altLang="en-US"/>
              <a:t>End of block: has pointers to records </a:t>
            </a:r>
            <a:br>
              <a:rPr lang="en-US" altLang="en-US"/>
            </a:br>
            <a:r>
              <a:rPr lang="en-US" altLang="en-US"/>
              <a:t>(or start of block: has pointers to records)</a:t>
            </a:r>
          </a:p>
          <a:p>
            <a:endParaRPr lang="en-US" altLang="en-US" sz="1200"/>
          </a:p>
          <a:p>
            <a:r>
              <a:rPr lang="en-US" altLang="en-US"/>
              <a:t>external pointers point only to the header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>
            <a:extLst>
              <a:ext uri="{FF2B5EF4-FFF2-40B4-BE49-F238E27FC236}">
                <a16:creationId xmlns:a16="http://schemas.microsoft.com/office/drawing/2014/main" id="{874D60A6-2806-49A5-A7C4-57402338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1266825"/>
            <a:ext cx="3195637" cy="3914775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61794" name="Rectangle 3">
            <a:extLst>
              <a:ext uri="{FF2B5EF4-FFF2-40B4-BE49-F238E27FC236}">
                <a16:creationId xmlns:a16="http://schemas.microsoft.com/office/drawing/2014/main" id="{D9B44C71-5FCD-4BBE-8C03-DFB2F8B98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1266825"/>
            <a:ext cx="600075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1237</a:t>
            </a:r>
          </a:p>
        </p:txBody>
      </p:sp>
      <p:sp>
        <p:nvSpPr>
          <p:cNvPr id="161795" name="Rectangle 4">
            <a:extLst>
              <a:ext uri="{FF2B5EF4-FFF2-40B4-BE49-F238E27FC236}">
                <a16:creationId xmlns:a16="http://schemas.microsoft.com/office/drawing/2014/main" id="{765FD11A-BAE3-4961-A6FD-004603F3F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1266825"/>
            <a:ext cx="596900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RH1</a:t>
            </a:r>
          </a:p>
        </p:txBody>
      </p:sp>
      <p:sp>
        <p:nvSpPr>
          <p:cNvPr id="161796" name="Rectangle 5">
            <a:extLst>
              <a:ext uri="{FF2B5EF4-FFF2-40B4-BE49-F238E27FC236}">
                <a16:creationId xmlns:a16="http://schemas.microsoft.com/office/drawing/2014/main" id="{F09A6BF7-5F56-4070-B06A-571C5B14B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1266825"/>
            <a:ext cx="1998662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 b="1">
                <a:latin typeface="Times New Roman" panose="02020603050405020304" pitchFamily="18" charset="0"/>
              </a:rPr>
              <a:t>PAGE HEADER</a:t>
            </a:r>
          </a:p>
        </p:txBody>
      </p:sp>
      <p:sp>
        <p:nvSpPr>
          <p:cNvPr id="161797" name="Rectangle 6">
            <a:extLst>
              <a:ext uri="{FF2B5EF4-FFF2-40B4-BE49-F238E27FC236}">
                <a16:creationId xmlns:a16="http://schemas.microsoft.com/office/drawing/2014/main" id="{1777C945-1408-4105-82D6-6CFE1427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63" y="1757363"/>
            <a:ext cx="398462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30</a:t>
            </a:r>
          </a:p>
        </p:txBody>
      </p:sp>
      <p:sp>
        <p:nvSpPr>
          <p:cNvPr id="161798" name="Rectangle 7">
            <a:extLst>
              <a:ext uri="{FF2B5EF4-FFF2-40B4-BE49-F238E27FC236}">
                <a16:creationId xmlns:a16="http://schemas.microsoft.com/office/drawing/2014/main" id="{92A2D2AE-6FC3-43E8-9304-E84366FAE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1757363"/>
            <a:ext cx="80010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Jane</a:t>
            </a:r>
          </a:p>
        </p:txBody>
      </p:sp>
      <p:sp>
        <p:nvSpPr>
          <p:cNvPr id="161799" name="Rectangle 8">
            <a:extLst>
              <a:ext uri="{FF2B5EF4-FFF2-40B4-BE49-F238E27FC236}">
                <a16:creationId xmlns:a16="http://schemas.microsoft.com/office/drawing/2014/main" id="{3B4EB026-7722-4B51-8912-0506FE38F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17573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RH2</a:t>
            </a:r>
          </a:p>
        </p:txBody>
      </p:sp>
      <p:sp>
        <p:nvSpPr>
          <p:cNvPr id="161800" name="Rectangle 9">
            <a:extLst>
              <a:ext uri="{FF2B5EF4-FFF2-40B4-BE49-F238E27FC236}">
                <a16:creationId xmlns:a16="http://schemas.microsoft.com/office/drawing/2014/main" id="{57E28612-3294-4419-9ACD-BBDDF7A9D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17573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4322</a:t>
            </a:r>
          </a:p>
        </p:txBody>
      </p:sp>
      <p:sp>
        <p:nvSpPr>
          <p:cNvPr id="161801" name="Rectangle 10">
            <a:extLst>
              <a:ext uri="{FF2B5EF4-FFF2-40B4-BE49-F238E27FC236}">
                <a16:creationId xmlns:a16="http://schemas.microsoft.com/office/drawing/2014/main" id="{42BEB63F-DA94-4853-A503-C417EA90E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5" y="1757363"/>
            <a:ext cx="79692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John</a:t>
            </a:r>
          </a:p>
        </p:txBody>
      </p:sp>
      <p:sp>
        <p:nvSpPr>
          <p:cNvPr id="161802" name="Rectangle 11">
            <a:extLst>
              <a:ext uri="{FF2B5EF4-FFF2-40B4-BE49-F238E27FC236}">
                <a16:creationId xmlns:a16="http://schemas.microsoft.com/office/drawing/2014/main" id="{FC31F09E-A1CA-41E0-AE65-63342ABB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2246313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45</a:t>
            </a:r>
          </a:p>
        </p:txBody>
      </p:sp>
      <p:sp>
        <p:nvSpPr>
          <p:cNvPr id="161803" name="Rectangle 12">
            <a:extLst>
              <a:ext uri="{FF2B5EF4-FFF2-40B4-BE49-F238E27FC236}">
                <a16:creationId xmlns:a16="http://schemas.microsoft.com/office/drawing/2014/main" id="{5FEA93A4-792A-4A97-9C9D-03D7C72CB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2246313"/>
            <a:ext cx="598487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RH3</a:t>
            </a:r>
          </a:p>
        </p:txBody>
      </p:sp>
      <p:sp>
        <p:nvSpPr>
          <p:cNvPr id="161804" name="Rectangle 13">
            <a:extLst>
              <a:ext uri="{FF2B5EF4-FFF2-40B4-BE49-F238E27FC236}">
                <a16:creationId xmlns:a16="http://schemas.microsoft.com/office/drawing/2014/main" id="{7F6D842D-793E-42F3-9871-EED3B9657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75" y="22463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Jim</a:t>
            </a:r>
          </a:p>
        </p:txBody>
      </p:sp>
      <p:sp>
        <p:nvSpPr>
          <p:cNvPr id="161805" name="Rectangle 14">
            <a:extLst>
              <a:ext uri="{FF2B5EF4-FFF2-40B4-BE49-F238E27FC236}">
                <a16:creationId xmlns:a16="http://schemas.microsoft.com/office/drawing/2014/main" id="{E6C42E7A-FFD2-4605-BC7D-699A35A4B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2246313"/>
            <a:ext cx="3968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161806" name="Rectangle 15">
            <a:extLst>
              <a:ext uri="{FF2B5EF4-FFF2-40B4-BE49-F238E27FC236}">
                <a16:creationId xmlns:a16="http://schemas.microsoft.com/office/drawing/2014/main" id="{60CEBED3-E7E3-4253-8EF2-739DC6E9F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46926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100" b="1">
              <a:latin typeface="Times New Roman" panose="02020603050405020304" pitchFamily="18" charset="0"/>
            </a:endParaRPr>
          </a:p>
        </p:txBody>
      </p:sp>
      <p:sp>
        <p:nvSpPr>
          <p:cNvPr id="161807" name="Rectangle 16">
            <a:extLst>
              <a:ext uri="{FF2B5EF4-FFF2-40B4-BE49-F238E27FC236}">
                <a16:creationId xmlns:a16="http://schemas.microsoft.com/office/drawing/2014/main" id="{ABB7B0B2-2EB6-47F7-B0AB-3A787F3D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5" y="4692650"/>
            <a:ext cx="3968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100" b="1">
              <a:latin typeface="Times New Roman" panose="02020603050405020304" pitchFamily="18" charset="0"/>
            </a:endParaRPr>
          </a:p>
        </p:txBody>
      </p:sp>
      <p:sp>
        <p:nvSpPr>
          <p:cNvPr id="161808" name="Rectangle 17">
            <a:extLst>
              <a:ext uri="{FF2B5EF4-FFF2-40B4-BE49-F238E27FC236}">
                <a16:creationId xmlns:a16="http://schemas.microsoft.com/office/drawing/2014/main" id="{FD0A2A62-FF9B-4311-8356-2EFFC883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46926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100" b="1">
              <a:latin typeface="Times New Roman" panose="02020603050405020304" pitchFamily="18" charset="0"/>
            </a:endParaRPr>
          </a:p>
        </p:txBody>
      </p:sp>
      <p:sp>
        <p:nvSpPr>
          <p:cNvPr id="161809" name="Rectangle 18">
            <a:extLst>
              <a:ext uri="{FF2B5EF4-FFF2-40B4-BE49-F238E27FC236}">
                <a16:creationId xmlns:a16="http://schemas.microsoft.com/office/drawing/2014/main" id="{3A1652EC-87CE-4ED8-972D-41803E9A0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325" y="22463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RH4</a:t>
            </a:r>
          </a:p>
        </p:txBody>
      </p:sp>
      <p:sp>
        <p:nvSpPr>
          <p:cNvPr id="161810" name="Rectangle 19">
            <a:extLst>
              <a:ext uri="{FF2B5EF4-FFF2-40B4-BE49-F238E27FC236}">
                <a16:creationId xmlns:a16="http://schemas.microsoft.com/office/drawing/2014/main" id="{F41D1D22-7EB4-4666-84F7-9C65D81B6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27352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7658</a:t>
            </a:r>
          </a:p>
        </p:txBody>
      </p:sp>
      <p:sp>
        <p:nvSpPr>
          <p:cNvPr id="161811" name="Rectangle 20">
            <a:extLst>
              <a:ext uri="{FF2B5EF4-FFF2-40B4-BE49-F238E27FC236}">
                <a16:creationId xmlns:a16="http://schemas.microsoft.com/office/drawing/2014/main" id="{6EC8146F-4563-4AE1-A034-15BF1DB6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838" y="2735263"/>
            <a:ext cx="998537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Susan</a:t>
            </a:r>
          </a:p>
        </p:txBody>
      </p:sp>
      <p:sp>
        <p:nvSpPr>
          <p:cNvPr id="161812" name="Rectangle 21">
            <a:extLst>
              <a:ext uri="{FF2B5EF4-FFF2-40B4-BE49-F238E27FC236}">
                <a16:creationId xmlns:a16="http://schemas.microsoft.com/office/drawing/2014/main" id="{306CCB9E-8AB0-42B7-BFFB-6E60D20A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75" y="2735263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52</a:t>
            </a:r>
          </a:p>
        </p:txBody>
      </p:sp>
      <p:sp>
        <p:nvSpPr>
          <p:cNvPr id="161813" name="Rectangle 22">
            <a:extLst>
              <a:ext uri="{FF2B5EF4-FFF2-40B4-BE49-F238E27FC236}">
                <a16:creationId xmlns:a16="http://schemas.microsoft.com/office/drawing/2014/main" id="{1D4EFCF6-9191-4849-B515-8EAD546A0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75" y="46926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100" b="1">
              <a:latin typeface="Times New Roman" panose="02020603050405020304" pitchFamily="18" charset="0"/>
            </a:endParaRPr>
          </a:p>
        </p:txBody>
      </p:sp>
      <p:sp>
        <p:nvSpPr>
          <p:cNvPr id="161814" name="Rectangle 23">
            <a:extLst>
              <a:ext uri="{FF2B5EF4-FFF2-40B4-BE49-F238E27FC236}">
                <a16:creationId xmlns:a16="http://schemas.microsoft.com/office/drawing/2014/main" id="{216F2BCB-74D0-4318-BB81-236C5025D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300" y="22463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latin typeface="Times New Roman" panose="02020603050405020304" pitchFamily="18" charset="0"/>
              </a:rPr>
              <a:t>1563</a:t>
            </a:r>
          </a:p>
        </p:txBody>
      </p:sp>
      <p:sp>
        <p:nvSpPr>
          <p:cNvPr id="161815" name="Freeform 24">
            <a:extLst>
              <a:ext uri="{FF2B5EF4-FFF2-40B4-BE49-F238E27FC236}">
                <a16:creationId xmlns:a16="http://schemas.microsoft.com/office/drawing/2014/main" id="{903C4AB5-5A2A-4292-B357-293E780041AD}"/>
              </a:ext>
            </a:extLst>
          </p:cNvPr>
          <p:cNvSpPr>
            <a:spLocks/>
          </p:cNvSpPr>
          <p:nvPr/>
        </p:nvSpPr>
        <p:spPr bwMode="auto">
          <a:xfrm>
            <a:off x="6553200" y="1143000"/>
            <a:ext cx="1371600" cy="3810000"/>
          </a:xfrm>
          <a:custGeom>
            <a:avLst/>
            <a:gdLst>
              <a:gd name="T0" fmla="*/ 2147483646 w 864"/>
              <a:gd name="T1" fmla="*/ 2147483646 h 2400"/>
              <a:gd name="T2" fmla="*/ 2147483646 w 864"/>
              <a:gd name="T3" fmla="*/ 2147483646 h 2400"/>
              <a:gd name="T4" fmla="*/ 2147483646 w 864"/>
              <a:gd name="T5" fmla="*/ 0 h 2400"/>
              <a:gd name="T6" fmla="*/ 0 w 864"/>
              <a:gd name="T7" fmla="*/ 0 h 2400"/>
              <a:gd name="T8" fmla="*/ 0 w 864"/>
              <a:gd name="T9" fmla="*/ 2147483646 h 2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4"/>
              <a:gd name="T16" fmla="*/ 0 h 2400"/>
              <a:gd name="T17" fmla="*/ 864 w 864"/>
              <a:gd name="T18" fmla="*/ 2400 h 2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4" h="2400">
                <a:moveTo>
                  <a:pt x="624" y="2400"/>
                </a:moveTo>
                <a:lnTo>
                  <a:pt x="864" y="2400"/>
                </a:lnTo>
                <a:lnTo>
                  <a:pt x="864" y="0"/>
                </a:ln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38100">
            <a:solidFill>
              <a:srgbClr val="FF66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1816" name="Line 25">
            <a:extLst>
              <a:ext uri="{FF2B5EF4-FFF2-40B4-BE49-F238E27FC236}">
                <a16:creationId xmlns:a16="http://schemas.microsoft.com/office/drawing/2014/main" id="{84A8E151-0F30-40D5-8067-6F3EC9D826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1200" y="2286000"/>
            <a:ext cx="1371600" cy="266700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1817" name="Line 26">
            <a:extLst>
              <a:ext uri="{FF2B5EF4-FFF2-40B4-BE49-F238E27FC236}">
                <a16:creationId xmlns:a16="http://schemas.microsoft.com/office/drawing/2014/main" id="{A1F841DF-7642-4C8B-A2F4-8A1D9B120A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743200"/>
            <a:ext cx="762000" cy="220980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1818" name="Line 27">
            <a:extLst>
              <a:ext uri="{FF2B5EF4-FFF2-40B4-BE49-F238E27FC236}">
                <a16:creationId xmlns:a16="http://schemas.microsoft.com/office/drawing/2014/main" id="{D5A2A5BE-C317-4797-BCC5-4F437191A6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3000" y="2743200"/>
            <a:ext cx="1828800" cy="2209800"/>
          </a:xfrm>
          <a:prstGeom prst="line">
            <a:avLst/>
          </a:prstGeom>
          <a:noFill/>
          <a:ln w="38100">
            <a:solidFill>
              <a:srgbClr val="FF66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485404" name="Group 28">
            <a:extLst>
              <a:ext uri="{FF2B5EF4-FFF2-40B4-BE49-F238E27FC236}">
                <a16:creationId xmlns:a16="http://schemas.microsoft.com/office/drawing/2014/main" id="{2F2568F2-6B2D-3644-811A-6A872DECC72B}"/>
              </a:ext>
            </a:extLst>
          </p:cNvPr>
          <p:cNvGraphicFramePr>
            <a:graphicFrameLocks noGrp="1"/>
          </p:cNvGraphicFramePr>
          <p:nvPr/>
        </p:nvGraphicFramePr>
        <p:xfrm>
          <a:off x="833438" y="2032000"/>
          <a:ext cx="3200400" cy="2768603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RID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1237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Jane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4322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John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1563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Jim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7658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Susan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2534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Leon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8791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Dan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1861" name="Text Box 70">
            <a:extLst>
              <a:ext uri="{FF2B5EF4-FFF2-40B4-BE49-F238E27FC236}">
                <a16:creationId xmlns:a16="http://schemas.microsoft.com/office/drawing/2014/main" id="{EFC3760F-3EE6-48D4-864A-C83312605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1323975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61862" name="Rectangle 71">
            <a:extLst>
              <a:ext uri="{FF2B5EF4-FFF2-40B4-BE49-F238E27FC236}">
                <a16:creationId xmlns:a16="http://schemas.microsoft.com/office/drawing/2014/main" id="{6A901ACA-9F97-42EB-A2D0-131BDF1D4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10200"/>
            <a:ext cx="8001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808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00CC"/>
                </a:solidFill>
                <a:latin typeface="Arial" panose="020B0604020202020204" pitchFamily="34" charset="0"/>
              </a:rPr>
              <a:t>Records are stored sequentially</a:t>
            </a:r>
          </a:p>
          <a:p>
            <a:pPr>
              <a:lnSpc>
                <a:spcPct val="90000"/>
              </a:lnSpc>
              <a:buClr>
                <a:srgbClr val="00808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0000CC"/>
                </a:solidFill>
                <a:latin typeface="Arial" panose="020B0604020202020204" pitchFamily="34" charset="0"/>
              </a:rPr>
              <a:t>Offsets to start of each record at end of page</a:t>
            </a:r>
          </a:p>
        </p:txBody>
      </p:sp>
      <p:sp>
        <p:nvSpPr>
          <p:cNvPr id="161863" name="Rectangle 74">
            <a:extLst>
              <a:ext uri="{FF2B5EF4-FFF2-40B4-BE49-F238E27FC236}">
                <a16:creationId xmlns:a16="http://schemas.microsoft.com/office/drawing/2014/main" id="{2DF72ABD-D86B-42AA-8568-9952CAE8F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Slotted Pages Example</a:t>
            </a:r>
            <a:endParaRPr lang="en-US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>
            <a:extLst>
              <a:ext uri="{FF2B5EF4-FFF2-40B4-BE49-F238E27FC236}">
                <a16:creationId xmlns:a16="http://schemas.microsoft.com/office/drawing/2014/main" id="{09DE31D3-520E-4B73-96FD-8F240814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00225"/>
            <a:ext cx="3195638" cy="3914775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62818" name="Rectangle 3">
            <a:extLst>
              <a:ext uri="{FF2B5EF4-FFF2-40B4-BE49-F238E27FC236}">
                <a16:creationId xmlns:a16="http://schemas.microsoft.com/office/drawing/2014/main" id="{66E86604-AB91-4D26-AB9D-A353E0B4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1800225"/>
            <a:ext cx="3195637" cy="3914775"/>
          </a:xfrm>
          <a:prstGeom prst="rect">
            <a:avLst/>
          </a:prstGeom>
          <a:solidFill>
            <a:srgbClr val="C0C0C0">
              <a:alpha val="50195"/>
            </a:srgb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62819" name="Rectangle 4">
            <a:extLst>
              <a:ext uri="{FF2B5EF4-FFF2-40B4-BE49-F238E27FC236}">
                <a16:creationId xmlns:a16="http://schemas.microsoft.com/office/drawing/2014/main" id="{1DA14308-32A3-4D20-9458-BBB49CCB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1800225"/>
            <a:ext cx="600075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1237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0" name="Rectangle 5">
            <a:extLst>
              <a:ext uri="{FF2B5EF4-FFF2-40B4-BE49-F238E27FC236}">
                <a16:creationId xmlns:a16="http://schemas.microsoft.com/office/drawing/2014/main" id="{0493B420-E6D6-48F3-892E-4362AA7A3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863" y="1800225"/>
            <a:ext cx="596900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RH1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1" name="Rectangle 6">
            <a:extLst>
              <a:ext uri="{FF2B5EF4-FFF2-40B4-BE49-F238E27FC236}">
                <a16:creationId xmlns:a16="http://schemas.microsoft.com/office/drawing/2014/main" id="{7878FB33-6396-4674-9647-263349B1F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00225"/>
            <a:ext cx="1998663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</a:rPr>
              <a:t>PAGE HEADER</a:t>
            </a:r>
          </a:p>
        </p:txBody>
      </p:sp>
      <p:sp>
        <p:nvSpPr>
          <p:cNvPr id="162822" name="Rectangle 7">
            <a:extLst>
              <a:ext uri="{FF2B5EF4-FFF2-40B4-BE49-F238E27FC236}">
                <a16:creationId xmlns:a16="http://schemas.microsoft.com/office/drawing/2014/main" id="{9494321C-E14E-475E-8290-E9D789A77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2290763"/>
            <a:ext cx="398463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30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3" name="Rectangle 8">
            <a:extLst>
              <a:ext uri="{FF2B5EF4-FFF2-40B4-BE49-F238E27FC236}">
                <a16:creationId xmlns:a16="http://schemas.microsoft.com/office/drawing/2014/main" id="{668F5B0F-5A53-4C26-98AD-D18AE852B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90763"/>
            <a:ext cx="80010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Jane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4" name="Rectangle 9">
            <a:extLst>
              <a:ext uri="{FF2B5EF4-FFF2-40B4-BE49-F238E27FC236}">
                <a16:creationId xmlns:a16="http://schemas.microsoft.com/office/drawing/2014/main" id="{E7EA6999-59A2-41B6-9D6F-7D158885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763" y="22907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RH2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5" name="Rectangle 10">
            <a:extLst>
              <a:ext uri="{FF2B5EF4-FFF2-40B4-BE49-F238E27FC236}">
                <a16:creationId xmlns:a16="http://schemas.microsoft.com/office/drawing/2014/main" id="{D72A7ED8-4055-40DD-85B6-7019118C3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22907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4322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6" name="Rectangle 11">
            <a:extLst>
              <a:ext uri="{FF2B5EF4-FFF2-40B4-BE49-F238E27FC236}">
                <a16:creationId xmlns:a16="http://schemas.microsoft.com/office/drawing/2014/main" id="{C3ACA631-9C14-4BEB-B962-500A9D195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2290763"/>
            <a:ext cx="79692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John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7" name="Rectangle 12">
            <a:extLst>
              <a:ext uri="{FF2B5EF4-FFF2-40B4-BE49-F238E27FC236}">
                <a16:creationId xmlns:a16="http://schemas.microsoft.com/office/drawing/2014/main" id="{A6517843-0226-4683-B08A-3E7F7706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79713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45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8" name="Rectangle 13">
            <a:extLst>
              <a:ext uri="{FF2B5EF4-FFF2-40B4-BE49-F238E27FC236}">
                <a16:creationId xmlns:a16="http://schemas.microsoft.com/office/drawing/2014/main" id="{C3C331F1-D247-4D46-91E8-AD319C1C8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2290763"/>
            <a:ext cx="59690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1563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29" name="Rectangle 14">
            <a:extLst>
              <a:ext uri="{FF2B5EF4-FFF2-40B4-BE49-F238E27FC236}">
                <a16:creationId xmlns:a16="http://schemas.microsoft.com/office/drawing/2014/main" id="{61EEE3FB-4DF5-4133-B7E1-47030C4C1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2779713"/>
            <a:ext cx="598488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RH3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0" name="Rectangle 15">
            <a:extLst>
              <a:ext uri="{FF2B5EF4-FFF2-40B4-BE49-F238E27FC236}">
                <a16:creationId xmlns:a16="http://schemas.microsoft.com/office/drawing/2014/main" id="{6C698126-3969-4F5C-A178-6F897059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27797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Jim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1" name="Rectangle 16">
            <a:extLst>
              <a:ext uri="{FF2B5EF4-FFF2-40B4-BE49-F238E27FC236}">
                <a16:creationId xmlns:a16="http://schemas.microsoft.com/office/drawing/2014/main" id="{7CFE8085-2E4B-4A18-94D4-3EBCAFDD7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888" y="2779713"/>
            <a:ext cx="3968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20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2" name="Rectangle 17">
            <a:extLst>
              <a:ext uri="{FF2B5EF4-FFF2-40B4-BE49-F238E27FC236}">
                <a16:creationId xmlns:a16="http://schemas.microsoft.com/office/drawing/2014/main" id="{3CEBB650-E8F3-4F3E-9D9F-076A2382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88" y="52260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33" name="Rectangle 18">
            <a:extLst>
              <a:ext uri="{FF2B5EF4-FFF2-40B4-BE49-F238E27FC236}">
                <a16:creationId xmlns:a16="http://schemas.microsoft.com/office/drawing/2014/main" id="{DC4E1B13-BDC1-4974-8842-412FB23BE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5226050"/>
            <a:ext cx="3968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34" name="Rectangle 19">
            <a:extLst>
              <a:ext uri="{FF2B5EF4-FFF2-40B4-BE49-F238E27FC236}">
                <a16:creationId xmlns:a16="http://schemas.microsoft.com/office/drawing/2014/main" id="{34A2AD9E-7262-44DA-89A9-83BE1C936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863" y="52260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35" name="Rectangle 20">
            <a:extLst>
              <a:ext uri="{FF2B5EF4-FFF2-40B4-BE49-F238E27FC236}">
                <a16:creationId xmlns:a16="http://schemas.microsoft.com/office/drawing/2014/main" id="{B213367B-4BF0-4752-9106-B63667583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27797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RH4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6" name="Rectangle 21">
            <a:extLst>
              <a:ext uri="{FF2B5EF4-FFF2-40B4-BE49-F238E27FC236}">
                <a16:creationId xmlns:a16="http://schemas.microsoft.com/office/drawing/2014/main" id="{4D8C9EDA-F94D-4219-BD0F-166C8740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686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7658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7" name="Rectangle 22">
            <a:extLst>
              <a:ext uri="{FF2B5EF4-FFF2-40B4-BE49-F238E27FC236}">
                <a16:creationId xmlns:a16="http://schemas.microsoft.com/office/drawing/2014/main" id="{281057EF-1F7B-42E5-8A51-E282B49C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275" y="3268663"/>
            <a:ext cx="998538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Susan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8" name="Rectangle 23">
            <a:extLst>
              <a:ext uri="{FF2B5EF4-FFF2-40B4-BE49-F238E27FC236}">
                <a16:creationId xmlns:a16="http://schemas.microsoft.com/office/drawing/2014/main" id="{9B090B16-94A0-4C9C-8897-E96ED057A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3268663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52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39" name="Rectangle 24">
            <a:extLst>
              <a:ext uri="{FF2B5EF4-FFF2-40B4-BE49-F238E27FC236}">
                <a16:creationId xmlns:a16="http://schemas.microsoft.com/office/drawing/2014/main" id="{FFE3E2DC-01CC-42D2-AF89-793B13FE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522605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40" name="Rectangle 25">
            <a:extLst>
              <a:ext uri="{FF2B5EF4-FFF2-40B4-BE49-F238E27FC236}">
                <a16:creationId xmlns:a16="http://schemas.microsoft.com/office/drawing/2014/main" id="{043B000B-CC36-4BEF-A441-86D57C428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1800225"/>
            <a:ext cx="1997075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</a:rPr>
              <a:t>PAGE HEADER</a:t>
            </a:r>
          </a:p>
        </p:txBody>
      </p:sp>
      <p:sp>
        <p:nvSpPr>
          <p:cNvPr id="162841" name="Rectangle 26">
            <a:extLst>
              <a:ext uri="{FF2B5EF4-FFF2-40B4-BE49-F238E27FC236}">
                <a16:creationId xmlns:a16="http://schemas.microsoft.com/office/drawing/2014/main" id="{B8EAECE6-9754-4A4E-813C-645BA9B0E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238" y="1800225"/>
            <a:ext cx="598487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1237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2" name="Rectangle 27">
            <a:extLst>
              <a:ext uri="{FF2B5EF4-FFF2-40B4-BE49-F238E27FC236}">
                <a16:creationId xmlns:a16="http://schemas.microsoft.com/office/drawing/2014/main" id="{4AEFAA80-3B7F-471B-90D8-1A0FB0593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1800225"/>
            <a:ext cx="600075" cy="4905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4322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3" name="Rectangle 28">
            <a:extLst>
              <a:ext uri="{FF2B5EF4-FFF2-40B4-BE49-F238E27FC236}">
                <a16:creationId xmlns:a16="http://schemas.microsoft.com/office/drawing/2014/main" id="{B355C380-E15C-4F1F-A99F-859F4FD27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738" y="277971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1563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4" name="Rectangle 29">
            <a:extLst>
              <a:ext uri="{FF2B5EF4-FFF2-40B4-BE49-F238E27FC236}">
                <a16:creationId xmlns:a16="http://schemas.microsoft.com/office/drawing/2014/main" id="{EC8C9DB4-D1CC-4667-B726-915D5EAD8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2907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7658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5" name="Rectangle 30">
            <a:extLst>
              <a:ext uri="{FF2B5EF4-FFF2-40B4-BE49-F238E27FC236}">
                <a16:creationId xmlns:a16="http://schemas.microsoft.com/office/drawing/2014/main" id="{221814A2-BB9B-4F95-9A14-584B36BB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3268663"/>
            <a:ext cx="79692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Jane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6" name="Rectangle 31">
            <a:extLst>
              <a:ext uri="{FF2B5EF4-FFF2-40B4-BE49-F238E27FC236}">
                <a16:creationId xmlns:a16="http://schemas.microsoft.com/office/drawing/2014/main" id="{61DF3B68-CE6E-48C1-95B5-CC798B214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3268663"/>
            <a:ext cx="80010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John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7" name="Rectangle 32">
            <a:extLst>
              <a:ext uri="{FF2B5EF4-FFF2-40B4-BE49-F238E27FC236}">
                <a16:creationId xmlns:a16="http://schemas.microsoft.com/office/drawing/2014/main" id="{77542ECC-F0BF-40F7-A262-E3F00E175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3268663"/>
            <a:ext cx="6000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Jim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8" name="Rectangle 33">
            <a:extLst>
              <a:ext uri="{FF2B5EF4-FFF2-40B4-BE49-F238E27FC236}">
                <a16:creationId xmlns:a16="http://schemas.microsoft.com/office/drawing/2014/main" id="{DADF5460-561F-4EC6-A9C9-F761E209C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263" y="3268663"/>
            <a:ext cx="998537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Susan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49" name="Rectangle 34">
            <a:extLst>
              <a:ext uri="{FF2B5EF4-FFF2-40B4-BE49-F238E27FC236}">
                <a16:creationId xmlns:a16="http://schemas.microsoft.com/office/drawing/2014/main" id="{0502A804-ED47-4469-BDF9-02A6F86FF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163" y="473710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30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50" name="Rectangle 35">
            <a:extLst>
              <a:ext uri="{FF2B5EF4-FFF2-40B4-BE49-F238E27FC236}">
                <a16:creationId xmlns:a16="http://schemas.microsoft.com/office/drawing/2014/main" id="{0705EDA6-10EE-41A4-A21A-1BC00A567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88" y="473710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45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51" name="Rectangle 36">
            <a:extLst>
              <a:ext uri="{FF2B5EF4-FFF2-40B4-BE49-F238E27FC236}">
                <a16:creationId xmlns:a16="http://schemas.microsoft.com/office/drawing/2014/main" id="{61181E94-EDFC-45DA-8C4E-670BE864D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4737100"/>
            <a:ext cx="400050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20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52" name="Rectangle 37">
            <a:extLst>
              <a:ext uri="{FF2B5EF4-FFF2-40B4-BE49-F238E27FC236}">
                <a16:creationId xmlns:a16="http://schemas.microsoft.com/office/drawing/2014/main" id="{27B831FF-1DD5-481B-825D-E2A1B0F7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4737100"/>
            <a:ext cx="396875" cy="488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18288" bIns="1828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latin typeface="Times New Roman" panose="02020603050405020304" pitchFamily="18" charset="0"/>
              </a:rPr>
              <a:t>52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162853" name="Rectangle 38">
            <a:extLst>
              <a:ext uri="{FF2B5EF4-FFF2-40B4-BE49-F238E27FC236}">
                <a16:creationId xmlns:a16="http://schemas.microsoft.com/office/drawing/2014/main" id="{7029711A-8B61-41E2-BBD8-70FB4C68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4491038"/>
            <a:ext cx="200025" cy="246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7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4" name="Rectangle 39">
            <a:extLst>
              <a:ext uri="{FF2B5EF4-FFF2-40B4-BE49-F238E27FC236}">
                <a16:creationId xmlns:a16="http://schemas.microsoft.com/office/drawing/2014/main" id="{289CACD1-E5B2-44A6-A42D-C100B11DF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775" y="4491038"/>
            <a:ext cx="200025" cy="246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7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5" name="Rectangle 40">
            <a:extLst>
              <a:ext uri="{FF2B5EF4-FFF2-40B4-BE49-F238E27FC236}">
                <a16:creationId xmlns:a16="http://schemas.microsoft.com/office/drawing/2014/main" id="{E452DFB1-FA24-43DE-8D09-9D78D32DC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4491038"/>
            <a:ext cx="200025" cy="246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7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6" name="Rectangle 41">
            <a:extLst>
              <a:ext uri="{FF2B5EF4-FFF2-40B4-BE49-F238E27FC236}">
                <a16:creationId xmlns:a16="http://schemas.microsoft.com/office/drawing/2014/main" id="{AE18E6CF-FE93-4E39-83F2-EEA6018E3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700" y="4491038"/>
            <a:ext cx="200025" cy="2460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8288" tIns="18288" rIns="0" bIns="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700" b="1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7" name="Rectangle 42">
            <a:extLst>
              <a:ext uri="{FF2B5EF4-FFF2-40B4-BE49-F238E27FC236}">
                <a16:creationId xmlns:a16="http://schemas.microsoft.com/office/drawing/2014/main" id="{4A4C1885-9430-4624-A9B4-BE20FACD801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105775" y="5470525"/>
            <a:ext cx="198438" cy="242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8" name="Rectangle 43">
            <a:extLst>
              <a:ext uri="{FF2B5EF4-FFF2-40B4-BE49-F238E27FC236}">
                <a16:creationId xmlns:a16="http://schemas.microsoft.com/office/drawing/2014/main" id="{5A415A6F-ABC5-4B9E-BA06-A082301B4D7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907338" y="5470525"/>
            <a:ext cx="198437" cy="242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59" name="Rectangle 44">
            <a:extLst>
              <a:ext uri="{FF2B5EF4-FFF2-40B4-BE49-F238E27FC236}">
                <a16:creationId xmlns:a16="http://schemas.microsoft.com/office/drawing/2014/main" id="{910B1ACA-CD2B-4448-A6E2-BFAE6EF91666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505700" y="5470525"/>
            <a:ext cx="200025" cy="242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60" name="Rectangle 45">
            <a:extLst>
              <a:ext uri="{FF2B5EF4-FFF2-40B4-BE49-F238E27FC236}">
                <a16:creationId xmlns:a16="http://schemas.microsoft.com/office/drawing/2014/main" id="{9F20CCDF-3B27-45B2-9BAF-D5CEE5E000A5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705725" y="5470525"/>
            <a:ext cx="200025" cy="2428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162861" name="Rectangle 46">
            <a:extLst>
              <a:ext uri="{FF2B5EF4-FFF2-40B4-BE49-F238E27FC236}">
                <a16:creationId xmlns:a16="http://schemas.microsoft.com/office/drawing/2014/main" id="{65BB4DC5-1EC1-4F06-BC05-16A2521E88C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104188" y="3024188"/>
            <a:ext cx="200025" cy="242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62862" name="Rectangle 47">
            <a:extLst>
              <a:ext uri="{FF2B5EF4-FFF2-40B4-BE49-F238E27FC236}">
                <a16:creationId xmlns:a16="http://schemas.microsoft.com/office/drawing/2014/main" id="{DE1CF25A-826D-488C-9BA1-963A827EF003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905750" y="3024188"/>
            <a:ext cx="198438" cy="242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62863" name="Rectangle 48">
            <a:extLst>
              <a:ext uri="{FF2B5EF4-FFF2-40B4-BE49-F238E27FC236}">
                <a16:creationId xmlns:a16="http://schemas.microsoft.com/office/drawing/2014/main" id="{5CAF6C0D-9856-4781-8C92-1A027403DF7D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505700" y="3024188"/>
            <a:ext cx="198438" cy="242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62864" name="Rectangle 49">
            <a:extLst>
              <a:ext uri="{FF2B5EF4-FFF2-40B4-BE49-F238E27FC236}">
                <a16:creationId xmlns:a16="http://schemas.microsoft.com/office/drawing/2014/main" id="{2A6FCEBF-17A5-412B-A05F-C81671835DFE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705725" y="3024188"/>
            <a:ext cx="198438" cy="242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lIns="18288" tIns="18288" rIns="0" bIns="0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Times New Roman" panose="02020603050405020304" pitchFamily="18" charset="0"/>
            </a:endParaRPr>
          </a:p>
        </p:txBody>
      </p:sp>
      <p:sp>
        <p:nvSpPr>
          <p:cNvPr id="162865" name="Line 50">
            <a:extLst>
              <a:ext uri="{FF2B5EF4-FFF2-40B4-BE49-F238E27FC236}">
                <a16:creationId xmlns:a16="http://schemas.microsoft.com/office/drawing/2014/main" id="{F1F687B1-E6AD-4D8B-AFDC-8BABBD389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3268663"/>
            <a:ext cx="31956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66" name="Line 51">
            <a:extLst>
              <a:ext uri="{FF2B5EF4-FFF2-40B4-BE49-F238E27FC236}">
                <a16:creationId xmlns:a16="http://schemas.microsoft.com/office/drawing/2014/main" id="{D13CBCCF-6260-49FD-A2F0-156E8ABD9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4737100"/>
            <a:ext cx="31956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2867" name="Text Box 52">
            <a:extLst>
              <a:ext uri="{FF2B5EF4-FFF2-40B4-BE49-F238E27FC236}">
                <a16:creationId xmlns:a16="http://schemas.microsoft.com/office/drawing/2014/main" id="{AD951A4F-23B9-4ED4-AC58-68C0DF79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066800"/>
            <a:ext cx="17954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S-P PAGE</a:t>
            </a:r>
          </a:p>
        </p:txBody>
      </p:sp>
      <p:sp>
        <p:nvSpPr>
          <p:cNvPr id="162868" name="Text Box 53">
            <a:extLst>
              <a:ext uri="{FF2B5EF4-FFF2-40B4-BE49-F238E27FC236}">
                <a16:creationId xmlns:a16="http://schemas.microsoft.com/office/drawing/2014/main" id="{67905FD6-9C3E-477E-B271-8D8F98331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63" y="1066800"/>
            <a:ext cx="17986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CC"/>
                </a:solidFill>
                <a:latin typeface="Times New Roman" panose="02020603050405020304" pitchFamily="18" charset="0"/>
              </a:rPr>
              <a:t>PAX PAGE</a:t>
            </a:r>
          </a:p>
        </p:txBody>
      </p:sp>
      <p:sp>
        <p:nvSpPr>
          <p:cNvPr id="162869" name="Rectangle 54">
            <a:extLst>
              <a:ext uri="{FF2B5EF4-FFF2-40B4-BE49-F238E27FC236}">
                <a16:creationId xmlns:a16="http://schemas.microsoft.com/office/drawing/2014/main" id="{C5C98BC3-A36D-4C75-B97F-E37C33FBF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857875"/>
            <a:ext cx="8534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Clr>
                <a:schemeClr val="tx2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rgbClr val="0000CC"/>
                </a:solidFill>
                <a:latin typeface="Arial" panose="020B0604020202020204" pitchFamily="34" charset="0"/>
              </a:rPr>
              <a:t>Partition data within the page for spatial locality</a:t>
            </a:r>
          </a:p>
        </p:txBody>
      </p:sp>
      <p:grpSp>
        <p:nvGrpSpPr>
          <p:cNvPr id="2" name="Group 55">
            <a:extLst>
              <a:ext uri="{FF2B5EF4-FFF2-40B4-BE49-F238E27FC236}">
                <a16:creationId xmlns:a16="http://schemas.microsoft.com/office/drawing/2014/main" id="{30E952B5-2890-4A84-9AC1-FE4144298C2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828800"/>
            <a:ext cx="6248400" cy="457200"/>
            <a:chOff x="528" y="1152"/>
            <a:chExt cx="3936" cy="288"/>
          </a:xfrm>
        </p:grpSpPr>
        <p:sp>
          <p:nvSpPr>
            <p:cNvPr id="162905" name="Rectangle 56">
              <a:extLst>
                <a:ext uri="{FF2B5EF4-FFF2-40B4-BE49-F238E27FC236}">
                  <a16:creationId xmlns:a16="http://schemas.microsoft.com/office/drawing/2014/main" id="{17D6525F-7194-4E76-901D-C4E6006BF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152"/>
              <a:ext cx="1248" cy="288"/>
            </a:xfrm>
            <a:prstGeom prst="rect">
              <a:avLst/>
            </a:prstGeom>
            <a:noFill/>
            <a:ln w="101600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62906" name="Rectangle 57">
              <a:extLst>
                <a:ext uri="{FF2B5EF4-FFF2-40B4-BE49-F238E27FC236}">
                  <a16:creationId xmlns:a16="http://schemas.microsoft.com/office/drawing/2014/main" id="{F506643C-36C9-4708-8AEE-DEC2EAD5E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152"/>
              <a:ext cx="1248" cy="288"/>
            </a:xfrm>
            <a:prstGeom prst="rect">
              <a:avLst/>
            </a:prstGeom>
            <a:noFill/>
            <a:ln w="101600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</p:grpSp>
      <p:grpSp>
        <p:nvGrpSpPr>
          <p:cNvPr id="3" name="Group 58">
            <a:extLst>
              <a:ext uri="{FF2B5EF4-FFF2-40B4-BE49-F238E27FC236}">
                <a16:creationId xmlns:a16="http://schemas.microsoft.com/office/drawing/2014/main" id="{320239BD-1543-4606-BBF6-F1FF4486FF8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828800"/>
            <a:ext cx="7467600" cy="1905000"/>
            <a:chOff x="528" y="1152"/>
            <a:chExt cx="4704" cy="1200"/>
          </a:xfrm>
        </p:grpSpPr>
        <p:grpSp>
          <p:nvGrpSpPr>
            <p:cNvPr id="162897" name="Group 59">
              <a:extLst>
                <a:ext uri="{FF2B5EF4-FFF2-40B4-BE49-F238E27FC236}">
                  <a16:creationId xmlns:a16="http://schemas.microsoft.com/office/drawing/2014/main" id="{CBF62A9D-FCCA-40C0-94AA-7FE1C250B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152"/>
              <a:ext cx="2016" cy="1200"/>
              <a:chOff x="528" y="1152"/>
              <a:chExt cx="2016" cy="1200"/>
            </a:xfrm>
          </p:grpSpPr>
          <p:sp>
            <p:nvSpPr>
              <p:cNvPr id="162901" name="Rectangle 60">
                <a:extLst>
                  <a:ext uri="{FF2B5EF4-FFF2-40B4-BE49-F238E27FC236}">
                    <a16:creationId xmlns:a16="http://schemas.microsoft.com/office/drawing/2014/main" id="{F8327FB3-E2C1-4D0A-A54C-A65D31D77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902" name="Rectangle 61">
                <a:extLst>
                  <a:ext uri="{FF2B5EF4-FFF2-40B4-BE49-F238E27FC236}">
                    <a16:creationId xmlns:a16="http://schemas.microsoft.com/office/drawing/2014/main" id="{C4F08063-A7F5-4C5F-964F-C2EBB86AA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440"/>
                <a:ext cx="384" cy="336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903" name="Rectangle 62">
                <a:extLst>
                  <a:ext uri="{FF2B5EF4-FFF2-40B4-BE49-F238E27FC236}">
                    <a16:creationId xmlns:a16="http://schemas.microsoft.com/office/drawing/2014/main" id="{6E81F663-58FB-4E76-B7C7-74F8E25C6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904" name="Rectangle 63">
                <a:extLst>
                  <a:ext uri="{FF2B5EF4-FFF2-40B4-BE49-F238E27FC236}">
                    <a16:creationId xmlns:a16="http://schemas.microsoft.com/office/drawing/2014/main" id="{1B3D748B-3E2F-456A-9D99-8411388EC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064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  <p:grpSp>
          <p:nvGrpSpPr>
            <p:cNvPr id="162898" name="Group 64">
              <a:extLst>
                <a:ext uri="{FF2B5EF4-FFF2-40B4-BE49-F238E27FC236}">
                  <a16:creationId xmlns:a16="http://schemas.microsoft.com/office/drawing/2014/main" id="{2B34FAC2-214F-4DA7-8ECF-4005D9B5C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1152"/>
              <a:ext cx="2016" cy="576"/>
              <a:chOff x="3216" y="1152"/>
              <a:chExt cx="2016" cy="576"/>
            </a:xfrm>
          </p:grpSpPr>
          <p:sp>
            <p:nvSpPr>
              <p:cNvPr id="162899" name="Rectangle 65">
                <a:extLst>
                  <a:ext uri="{FF2B5EF4-FFF2-40B4-BE49-F238E27FC236}">
                    <a16:creationId xmlns:a16="http://schemas.microsoft.com/office/drawing/2014/main" id="{942C4055-9E70-4D54-95FA-4A3E1E6A8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768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900" name="Rectangle 66">
                <a:extLst>
                  <a:ext uri="{FF2B5EF4-FFF2-40B4-BE49-F238E27FC236}">
                    <a16:creationId xmlns:a16="http://schemas.microsoft.com/office/drawing/2014/main" id="{3EF29460-A95C-489A-AC0A-BAD50E666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1440"/>
                <a:ext cx="768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</p:grpSp>
      <p:grpSp>
        <p:nvGrpSpPr>
          <p:cNvPr id="6" name="Group 67">
            <a:extLst>
              <a:ext uri="{FF2B5EF4-FFF2-40B4-BE49-F238E27FC236}">
                <a16:creationId xmlns:a16="http://schemas.microsoft.com/office/drawing/2014/main" id="{DAD0FABC-D144-4F1E-A40C-E67D7AF1485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828800"/>
            <a:ext cx="7086600" cy="3886200"/>
            <a:chOff x="768" y="1152"/>
            <a:chExt cx="4464" cy="2448"/>
          </a:xfrm>
        </p:grpSpPr>
        <p:grpSp>
          <p:nvGrpSpPr>
            <p:cNvPr id="162888" name="Group 68">
              <a:extLst>
                <a:ext uri="{FF2B5EF4-FFF2-40B4-BE49-F238E27FC236}">
                  <a16:creationId xmlns:a16="http://schemas.microsoft.com/office/drawing/2014/main" id="{44834649-213E-41A7-87E6-F5470CAE2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152"/>
              <a:ext cx="1776" cy="912"/>
              <a:chOff x="768" y="1152"/>
              <a:chExt cx="1776" cy="912"/>
            </a:xfrm>
          </p:grpSpPr>
          <p:sp>
            <p:nvSpPr>
              <p:cNvPr id="162893" name="Rectangle 69">
                <a:extLst>
                  <a:ext uri="{FF2B5EF4-FFF2-40B4-BE49-F238E27FC236}">
                    <a16:creationId xmlns:a16="http://schemas.microsoft.com/office/drawing/2014/main" id="{37892021-73F3-4F55-B082-5E31C43C5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94" name="Rectangle 70">
                <a:extLst>
                  <a:ext uri="{FF2B5EF4-FFF2-40B4-BE49-F238E27FC236}">
                    <a16:creationId xmlns:a16="http://schemas.microsoft.com/office/drawing/2014/main" id="{1E5E0B7E-6CA6-4038-9FEA-7F4615D05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776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95" name="Rectangle 71">
                <a:extLst>
                  <a:ext uri="{FF2B5EF4-FFF2-40B4-BE49-F238E27FC236}">
                    <a16:creationId xmlns:a16="http://schemas.microsoft.com/office/drawing/2014/main" id="{2E46DF8D-0F3C-4458-B724-9B4E1494C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384" cy="336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96" name="Rectangle 72">
                <a:extLst>
                  <a:ext uri="{FF2B5EF4-FFF2-40B4-BE49-F238E27FC236}">
                    <a16:creationId xmlns:a16="http://schemas.microsoft.com/office/drawing/2014/main" id="{D7825E9A-09D9-4D8F-B2CE-7CBC6B577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152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  <p:grpSp>
          <p:nvGrpSpPr>
            <p:cNvPr id="162889" name="Group 73">
              <a:extLst>
                <a:ext uri="{FF2B5EF4-FFF2-40B4-BE49-F238E27FC236}">
                  <a16:creationId xmlns:a16="http://schemas.microsoft.com/office/drawing/2014/main" id="{0330EE69-7AA9-4263-A1CA-583513032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04" y="1920"/>
              <a:ext cx="528" cy="1680"/>
              <a:chOff x="4704" y="1920"/>
              <a:chExt cx="528" cy="1680"/>
            </a:xfrm>
          </p:grpSpPr>
          <p:sp>
            <p:nvSpPr>
              <p:cNvPr id="162890" name="Rectangle 74">
                <a:extLst>
                  <a:ext uri="{FF2B5EF4-FFF2-40B4-BE49-F238E27FC236}">
                    <a16:creationId xmlns:a16="http://schemas.microsoft.com/office/drawing/2014/main" id="{9F54B347-BECB-406F-B6A8-FEC2FB6C3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1920"/>
                <a:ext cx="528" cy="144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91" name="Rectangle 75">
                <a:extLst>
                  <a:ext uri="{FF2B5EF4-FFF2-40B4-BE49-F238E27FC236}">
                    <a16:creationId xmlns:a16="http://schemas.microsoft.com/office/drawing/2014/main" id="{63179F7C-40F9-48BE-B512-190574B9D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3456"/>
                <a:ext cx="528" cy="144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92" name="Rectangle 76">
                <a:extLst>
                  <a:ext uri="{FF2B5EF4-FFF2-40B4-BE49-F238E27FC236}">
                    <a16:creationId xmlns:a16="http://schemas.microsoft.com/office/drawing/2014/main" id="{AAC1B4A1-9C8F-49EC-B863-440E25F81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832"/>
                <a:ext cx="528" cy="144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</p:grpSp>
      <p:grpSp>
        <p:nvGrpSpPr>
          <p:cNvPr id="9" name="Group 77">
            <a:extLst>
              <a:ext uri="{FF2B5EF4-FFF2-40B4-BE49-F238E27FC236}">
                <a16:creationId xmlns:a16="http://schemas.microsoft.com/office/drawing/2014/main" id="{FC276374-DDB2-433C-9489-CCF009167F9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7467600" cy="1447800"/>
            <a:chOff x="528" y="1440"/>
            <a:chExt cx="4704" cy="912"/>
          </a:xfrm>
        </p:grpSpPr>
        <p:grpSp>
          <p:nvGrpSpPr>
            <p:cNvPr id="162882" name="Group 78">
              <a:extLst>
                <a:ext uri="{FF2B5EF4-FFF2-40B4-BE49-F238E27FC236}">
                  <a16:creationId xmlns:a16="http://schemas.microsoft.com/office/drawing/2014/main" id="{D924C454-8DF8-46FC-B3B0-8DE4E381BE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2016" cy="912"/>
              <a:chOff x="528" y="1440"/>
              <a:chExt cx="2016" cy="912"/>
            </a:xfrm>
          </p:grpSpPr>
          <p:sp>
            <p:nvSpPr>
              <p:cNvPr id="162884" name="Rectangle 79">
                <a:extLst>
                  <a:ext uri="{FF2B5EF4-FFF2-40B4-BE49-F238E27FC236}">
                    <a16:creationId xmlns:a16="http://schemas.microsoft.com/office/drawing/2014/main" id="{C4E88E0E-63C1-4412-9F95-76401E386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62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85" name="Rectangle 80">
                <a:extLst>
                  <a:ext uri="{FF2B5EF4-FFF2-40B4-BE49-F238E27FC236}">
                    <a16:creationId xmlns:a16="http://schemas.microsoft.com/office/drawing/2014/main" id="{0EA808B8-49A1-4033-8074-FE5D6572F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776"/>
                <a:ext cx="384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86" name="Rectangle 81">
                <a:extLst>
                  <a:ext uri="{FF2B5EF4-FFF2-40B4-BE49-F238E27FC236}">
                    <a16:creationId xmlns:a16="http://schemas.microsoft.com/office/drawing/2014/main" id="{2B086752-0A0F-479C-AE6B-1A3FDFAC5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0"/>
                <a:ext cx="480" cy="336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87" name="Rectangle 82">
                <a:extLst>
                  <a:ext uri="{FF2B5EF4-FFF2-40B4-BE49-F238E27FC236}">
                    <a16:creationId xmlns:a16="http://schemas.microsoft.com/office/drawing/2014/main" id="{86B38318-B532-42BB-B87A-E93FEE496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440"/>
                <a:ext cx="480" cy="336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  <p:sp>
          <p:nvSpPr>
            <p:cNvPr id="162883" name="Rectangle 83">
              <a:extLst>
                <a:ext uri="{FF2B5EF4-FFF2-40B4-BE49-F238E27FC236}">
                  <a16:creationId xmlns:a16="http://schemas.microsoft.com/office/drawing/2014/main" id="{842CCFA9-9023-4B32-8226-184C4479A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064"/>
              <a:ext cx="2016" cy="288"/>
            </a:xfrm>
            <a:prstGeom prst="rect">
              <a:avLst/>
            </a:prstGeom>
            <a:noFill/>
            <a:ln w="101600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</p:grpSp>
      <p:grpSp>
        <p:nvGrpSpPr>
          <p:cNvPr id="11" name="Group 84">
            <a:extLst>
              <a:ext uri="{FF2B5EF4-FFF2-40B4-BE49-F238E27FC236}">
                <a16:creationId xmlns:a16="http://schemas.microsoft.com/office/drawing/2014/main" id="{056A6FDD-7BA3-4288-B6B1-B77B277A216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286000"/>
            <a:ext cx="5867400" cy="2895600"/>
            <a:chOff x="528" y="1440"/>
            <a:chExt cx="3696" cy="1824"/>
          </a:xfrm>
        </p:grpSpPr>
        <p:grpSp>
          <p:nvGrpSpPr>
            <p:cNvPr id="162876" name="Group 85">
              <a:extLst>
                <a:ext uri="{FF2B5EF4-FFF2-40B4-BE49-F238E27FC236}">
                  <a16:creationId xmlns:a16="http://schemas.microsoft.com/office/drawing/2014/main" id="{1C502BFA-1D7A-446A-BA04-6360F6CC1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1632" cy="912"/>
              <a:chOff x="528" y="1440"/>
              <a:chExt cx="1632" cy="912"/>
            </a:xfrm>
          </p:grpSpPr>
          <p:sp>
            <p:nvSpPr>
              <p:cNvPr id="162878" name="Rectangle 86">
                <a:extLst>
                  <a:ext uri="{FF2B5EF4-FFF2-40B4-BE49-F238E27FC236}">
                    <a16:creationId xmlns:a16="http://schemas.microsoft.com/office/drawing/2014/main" id="{7FBD73A8-B79E-4DDC-8478-7840FF349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76"/>
                <a:ext cx="240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79" name="Rectangle 87">
                <a:extLst>
                  <a:ext uri="{FF2B5EF4-FFF2-40B4-BE49-F238E27FC236}">
                    <a16:creationId xmlns:a16="http://schemas.microsoft.com/office/drawing/2014/main" id="{814E1663-B9EA-4DFB-8652-B68556CD8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064"/>
                <a:ext cx="240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80" name="Rectangle 88">
                <a:extLst>
                  <a:ext uri="{FF2B5EF4-FFF2-40B4-BE49-F238E27FC236}">
                    <a16:creationId xmlns:a16="http://schemas.microsoft.com/office/drawing/2014/main" id="{09A5E342-1CDF-4038-9F71-0AA68517E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776"/>
                <a:ext cx="240" cy="288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62881" name="Rectangle 89">
                <a:extLst>
                  <a:ext uri="{FF2B5EF4-FFF2-40B4-BE49-F238E27FC236}">
                    <a16:creationId xmlns:a16="http://schemas.microsoft.com/office/drawing/2014/main" id="{F2A51218-051C-4F8F-947D-341AEF07B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288" cy="336"/>
              </a:xfrm>
              <a:prstGeom prst="rect">
                <a:avLst/>
              </a:prstGeom>
              <a:noFill/>
              <a:ln w="101600">
                <a:solidFill>
                  <a:srgbClr val="99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</p:grpSp>
        <p:sp>
          <p:nvSpPr>
            <p:cNvPr id="162877" name="Rectangle 90">
              <a:extLst>
                <a:ext uri="{FF2B5EF4-FFF2-40B4-BE49-F238E27FC236}">
                  <a16:creationId xmlns:a16="http://schemas.microsoft.com/office/drawing/2014/main" id="{1CA424C4-9D69-48EB-BE43-5E46FC12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976"/>
              <a:ext cx="1008" cy="288"/>
            </a:xfrm>
            <a:prstGeom prst="rect">
              <a:avLst/>
            </a:prstGeom>
            <a:noFill/>
            <a:ln w="101600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</p:grpSp>
      <p:sp>
        <p:nvSpPr>
          <p:cNvPr id="162875" name="Rectangle 93">
            <a:extLst>
              <a:ext uri="{FF2B5EF4-FFF2-40B4-BE49-F238E27FC236}">
                <a16:creationId xmlns:a16="http://schemas.microsoft.com/office/drawing/2014/main" id="{2503954E-3BB6-49C9-A0F4-06594C403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53513" cy="914400"/>
          </a:xfrm>
          <a:noFill/>
        </p:spPr>
        <p:txBody>
          <a:bodyPr/>
          <a:lstStyle/>
          <a:p>
            <a:r>
              <a:rPr lang="en-US" altLang="en-US"/>
              <a:t>Partition Attributes Across (PAX)</a:t>
            </a:r>
            <a:br>
              <a:rPr lang="en-US" altLang="en-US"/>
            </a:br>
            <a:endParaRPr lang="en-US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>
            <a:extLst>
              <a:ext uri="{FF2B5EF4-FFF2-40B4-BE49-F238E27FC236}">
                <a16:creationId xmlns:a16="http://schemas.microsoft.com/office/drawing/2014/main" id="{7CB333B7-9207-45D6-90B5-2BF081DE8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Block Transferring</a:t>
            </a:r>
          </a:p>
        </p:txBody>
      </p:sp>
      <p:sp>
        <p:nvSpPr>
          <p:cNvPr id="16384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3C1D800-AA8A-4560-8A7A-66478F3C78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b="1">
                <a:latin typeface="Comic Sans MS" panose="030F0702030302020204" pitchFamily="66" charset="0"/>
              </a:rPr>
              <a:t>Idea: </a:t>
            </a:r>
            <a:r>
              <a:rPr lang="en-US" altLang="en-US" sz="2000"/>
              <a:t>To minimize effective </a:t>
            </a:r>
            <a:r>
              <a:rPr lang="en-US" altLang="en-US" sz="2000" i="1"/>
              <a:t>transfer time</a:t>
            </a:r>
            <a:r>
              <a:rPr lang="en-US" altLang="en-US" sz="2000"/>
              <a:t>, data are always transfer from/to disks by </a:t>
            </a:r>
            <a:r>
              <a:rPr lang="en-US" altLang="en-US" sz="2000" i="1"/>
              <a:t>blocks</a:t>
            </a:r>
            <a:r>
              <a:rPr lang="en-US" altLang="en-US" sz="2000"/>
              <a:t> of bytes.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 disk </a:t>
            </a:r>
            <a:r>
              <a:rPr lang="en-US" altLang="en-US" sz="2000" i="1"/>
              <a:t>block </a:t>
            </a:r>
            <a:r>
              <a:rPr lang="en-US" altLang="en-US" sz="2000"/>
              <a:t>is a continues sequence of sectors from a single track of one platter.</a:t>
            </a:r>
            <a:endParaRPr lang="en-US" altLang="en-US" sz="2000" i="1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Block sizes typically range from 512 bytes to 4K.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Disk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/>
              <a:t>DiskRead(x,a,n)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starting from block </a:t>
            </a:r>
            <a:r>
              <a:rPr lang="en-US" altLang="en-US" sz="2000" b="1"/>
              <a:t>x </a:t>
            </a:r>
            <a:r>
              <a:rPr lang="en-US" altLang="en-US" sz="2000"/>
              <a:t>transfer </a:t>
            </a:r>
            <a:r>
              <a:rPr lang="en-US" altLang="en-US" sz="2000" b="1"/>
              <a:t>n</a:t>
            </a:r>
            <a:r>
              <a:rPr lang="en-US" altLang="en-US" sz="2000"/>
              <a:t> blocks in main memory at address </a:t>
            </a:r>
            <a:r>
              <a:rPr lang="en-US" altLang="en-US" sz="2000" b="1"/>
              <a:t>a</a:t>
            </a:r>
            <a:r>
              <a:rPr lang="en-US" altLang="en-US" sz="200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 </a:t>
            </a:r>
            <a:r>
              <a:rPr lang="en-US" altLang="en-US" sz="2000" b="1"/>
              <a:t>DiskWrite(x,a,n)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     starting from main memory address </a:t>
            </a:r>
            <a:r>
              <a:rPr lang="en-US" altLang="en-US" sz="2000" b="1"/>
              <a:t>a</a:t>
            </a:r>
            <a:r>
              <a:rPr lang="en-US" altLang="en-US" sz="2000"/>
              <a:t> transfer</a:t>
            </a:r>
            <a:r>
              <a:rPr lang="en-US" altLang="en-US" sz="2000" b="1"/>
              <a:t> n</a:t>
            </a:r>
            <a:r>
              <a:rPr lang="en-US" altLang="en-US" sz="2000"/>
              <a:t> blocks to disk starting at block </a:t>
            </a:r>
            <a:r>
              <a:rPr lang="en-US" altLang="en-US" sz="2000" b="1"/>
              <a:t>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200" b="1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Physical  address of  x: &lt;volume#, platter#, track#, sector#&gt;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Block address of  x: &lt;volume#, sector/block#&gt;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>
            <a:extLst>
              <a:ext uri="{FF2B5EF4-FFF2-40B4-BE49-F238E27FC236}">
                <a16:creationId xmlns:a16="http://schemas.microsoft.com/office/drawing/2014/main" id="{E1549FC3-0763-47CE-80A3-57CDA3A30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077200" cy="609600"/>
          </a:xfrm>
        </p:spPr>
        <p:txBody>
          <a:bodyPr/>
          <a:lstStyle/>
          <a:p>
            <a:r>
              <a:rPr lang="en-US" altLang="en-US"/>
              <a:t>Buffer Manager</a:t>
            </a:r>
          </a:p>
        </p:txBody>
      </p:sp>
      <p:sp>
        <p:nvSpPr>
          <p:cNvPr id="461827" name="Rectangle 3">
            <a:extLst>
              <a:ext uri="{FF2B5EF4-FFF2-40B4-BE49-F238E27FC236}">
                <a16:creationId xmlns:a16="http://schemas.microsoft.com/office/drawing/2014/main" id="{3373AF2F-E31D-4988-8502-43C6DF56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2438400"/>
          </a:xfrm>
        </p:spPr>
        <p:txBody>
          <a:bodyPr/>
          <a:lstStyle/>
          <a:p>
            <a:r>
              <a:rPr lang="en-US" altLang="en-US">
                <a:ea typeface="MS Mincho" panose="02020609040205080304" pitchFamily="49" charset="-128"/>
              </a:rPr>
              <a:t>The goal of Cache or Buffer Manager (</a:t>
            </a:r>
            <a:r>
              <a:rPr lang="en-US" altLang="en-US" i="1">
                <a:ea typeface="MS Mincho" panose="02020609040205080304" pitchFamily="49" charset="-128"/>
              </a:rPr>
              <a:t>BM</a:t>
            </a:r>
            <a:r>
              <a:rPr lang="en-US" altLang="en-US">
                <a:ea typeface="MS Mincho" panose="02020609040205080304" pitchFamily="49" charset="-128"/>
              </a:rPr>
              <a:t>) is to maximize the likelihood that a block of data needed by a transaction is in main memory </a:t>
            </a:r>
          </a:p>
          <a:p>
            <a:r>
              <a:rPr lang="en-US" altLang="en-US">
                <a:ea typeface="MS Mincho" panose="02020609040205080304" pitchFamily="49" charset="-128"/>
              </a:rPr>
              <a:t>The main memory is partitioned into </a:t>
            </a:r>
            <a:r>
              <a:rPr lang="en-US" altLang="en-US" i="1">
                <a:ea typeface="MS Mincho" panose="02020609040205080304" pitchFamily="49" charset="-128"/>
              </a:rPr>
              <a:t>buffer blocks or buffer pages </a:t>
            </a:r>
            <a:r>
              <a:rPr lang="en-US" altLang="en-US">
                <a:ea typeface="MS Mincho" panose="02020609040205080304" pitchFamily="49" charset="-128"/>
              </a:rPr>
              <a:t>(or simply buffers, blocks or pages)</a:t>
            </a:r>
          </a:p>
          <a:p>
            <a:r>
              <a:rPr lang="en-US" altLang="en-US">
                <a:ea typeface="MS Mincho" panose="02020609040205080304" pitchFamily="49" charset="-128"/>
              </a:rPr>
              <a:t>The size of a page is equal to the </a:t>
            </a:r>
            <a:r>
              <a:rPr lang="en-US" altLang="en-US" i="1">
                <a:ea typeface="MS Mincho" panose="02020609040205080304" pitchFamily="49" charset="-128"/>
              </a:rPr>
              <a:t>disk block</a:t>
            </a:r>
            <a:r>
              <a:rPr lang="en-US" altLang="en-US">
                <a:ea typeface="MS Mincho" panose="02020609040205080304" pitchFamily="49" charset="-128"/>
              </a:rPr>
              <a:t> size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1D9BD1-F22B-44D6-A0A6-90547976622F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962400"/>
            <a:ext cx="6210300" cy="2171700"/>
            <a:chOff x="1260" y="1080"/>
            <a:chExt cx="9780" cy="3420"/>
          </a:xfrm>
        </p:grpSpPr>
        <p:grpSp>
          <p:nvGrpSpPr>
            <p:cNvPr id="165893" name="Group 5">
              <a:extLst>
                <a:ext uri="{FF2B5EF4-FFF2-40B4-BE49-F238E27FC236}">
                  <a16:creationId xmlns:a16="http://schemas.microsoft.com/office/drawing/2014/main" id="{905E92DC-12AC-4EDB-AFA7-600FF9DAD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0" y="1800"/>
              <a:ext cx="7020" cy="540"/>
              <a:chOff x="2520" y="1800"/>
              <a:chExt cx="7020" cy="540"/>
            </a:xfrm>
          </p:grpSpPr>
          <p:sp>
            <p:nvSpPr>
              <p:cNvPr id="165913" name="Text Box 6">
                <a:extLst>
                  <a:ext uri="{FF2B5EF4-FFF2-40B4-BE49-F238E27FC236}">
                    <a16:creationId xmlns:a16="http://schemas.microsoft.com/office/drawing/2014/main" id="{B453B217-544C-4D91-8987-CA572F5BE1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0" y="1800"/>
                <a:ext cx="7020" cy="54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Times New Roman" panose="02020603050405020304" pitchFamily="18" charset="0"/>
                  </a:rPr>
                  <a:t>	X2	X5		X3</a:t>
                </a:r>
              </a:p>
            </p:txBody>
          </p:sp>
          <p:sp>
            <p:nvSpPr>
              <p:cNvPr id="165914" name="Line 7">
                <a:extLst>
                  <a:ext uri="{FF2B5EF4-FFF2-40B4-BE49-F238E27FC236}">
                    <a16:creationId xmlns:a16="http://schemas.microsoft.com/office/drawing/2014/main" id="{F16B562E-E2D3-47E3-8905-46A037EE5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80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15" name="Line 8">
                <a:extLst>
                  <a:ext uri="{FF2B5EF4-FFF2-40B4-BE49-F238E27FC236}">
                    <a16:creationId xmlns:a16="http://schemas.microsoft.com/office/drawing/2014/main" id="{1FBBAFED-9F18-4D7A-B615-AE675D043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180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16" name="Line 9">
                <a:extLst>
                  <a:ext uri="{FF2B5EF4-FFF2-40B4-BE49-F238E27FC236}">
                    <a16:creationId xmlns:a16="http://schemas.microsoft.com/office/drawing/2014/main" id="{98F7DAF3-D62C-4783-A102-6899EF61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0" y="180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17" name="Line 10">
                <a:extLst>
                  <a:ext uri="{FF2B5EF4-FFF2-40B4-BE49-F238E27FC236}">
                    <a16:creationId xmlns:a16="http://schemas.microsoft.com/office/drawing/2014/main" id="{41226EB1-2993-4091-917C-E93335200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0" y="180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94" name="Text Box 11">
              <a:extLst>
                <a:ext uri="{FF2B5EF4-FFF2-40B4-BE49-F238E27FC236}">
                  <a16:creationId xmlns:a16="http://schemas.microsoft.com/office/drawing/2014/main" id="{497DF3DE-BEA4-4FD8-9106-0C747B5DA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X0</a:t>
              </a:r>
            </a:p>
          </p:txBody>
        </p:sp>
        <p:sp>
          <p:nvSpPr>
            <p:cNvPr id="165895" name="Text Box 12">
              <a:extLst>
                <a:ext uri="{FF2B5EF4-FFF2-40B4-BE49-F238E27FC236}">
                  <a16:creationId xmlns:a16="http://schemas.microsoft.com/office/drawing/2014/main" id="{E4C7BBF7-6115-4428-8EAC-906C96DEB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X1</a:t>
              </a:r>
            </a:p>
          </p:txBody>
        </p:sp>
        <p:sp>
          <p:nvSpPr>
            <p:cNvPr id="165896" name="Text Box 13">
              <a:extLst>
                <a:ext uri="{FF2B5EF4-FFF2-40B4-BE49-F238E27FC236}">
                  <a16:creationId xmlns:a16="http://schemas.microsoft.com/office/drawing/2014/main" id="{8EAEA46A-5A10-4E7E-9E26-83A8EE37C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X2</a:t>
              </a:r>
            </a:p>
          </p:txBody>
        </p:sp>
        <p:sp>
          <p:nvSpPr>
            <p:cNvPr id="165897" name="Text Box 14">
              <a:extLst>
                <a:ext uri="{FF2B5EF4-FFF2-40B4-BE49-F238E27FC236}">
                  <a16:creationId xmlns:a16="http://schemas.microsoft.com/office/drawing/2014/main" id="{1D2208A0-E25A-40D6-8F7A-CD3D96380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X3</a:t>
              </a:r>
            </a:p>
          </p:txBody>
        </p:sp>
        <p:sp>
          <p:nvSpPr>
            <p:cNvPr id="165898" name="Text Box 15">
              <a:extLst>
                <a:ext uri="{FF2B5EF4-FFF2-40B4-BE49-F238E27FC236}">
                  <a16:creationId xmlns:a16="http://schemas.microsoft.com/office/drawing/2014/main" id="{52398710-0FB3-482B-8736-37454F5EF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X4</a:t>
              </a:r>
            </a:p>
          </p:txBody>
        </p:sp>
        <p:sp>
          <p:nvSpPr>
            <p:cNvPr id="165899" name="Text Box 16">
              <a:extLst>
                <a:ext uri="{FF2B5EF4-FFF2-40B4-BE49-F238E27FC236}">
                  <a16:creationId xmlns:a16="http://schemas.microsoft.com/office/drawing/2014/main" id="{44637094-E7E4-4E33-A63B-74A755DA5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X5</a:t>
              </a:r>
            </a:p>
          </p:txBody>
        </p:sp>
        <p:sp>
          <p:nvSpPr>
            <p:cNvPr id="165900" name="Text Box 17">
              <a:extLst>
                <a:ext uri="{FF2B5EF4-FFF2-40B4-BE49-F238E27FC236}">
                  <a16:creationId xmlns:a16="http://schemas.microsoft.com/office/drawing/2014/main" id="{5CF9C771-1DBF-4842-A4EF-5832ABA8D8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1080"/>
              <a:ext cx="12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page0</a:t>
              </a:r>
            </a:p>
          </p:txBody>
        </p:sp>
        <p:sp>
          <p:nvSpPr>
            <p:cNvPr id="165901" name="Text Box 18">
              <a:extLst>
                <a:ext uri="{FF2B5EF4-FFF2-40B4-BE49-F238E27FC236}">
                  <a16:creationId xmlns:a16="http://schemas.microsoft.com/office/drawing/2014/main" id="{A5805876-225A-4EBC-9EC6-32C7087AD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080"/>
              <a:ext cx="12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page1</a:t>
              </a:r>
            </a:p>
          </p:txBody>
        </p:sp>
        <p:sp>
          <p:nvSpPr>
            <p:cNvPr id="165902" name="Text Box 19">
              <a:extLst>
                <a:ext uri="{FF2B5EF4-FFF2-40B4-BE49-F238E27FC236}">
                  <a16:creationId xmlns:a16="http://schemas.microsoft.com/office/drawing/2014/main" id="{199B0442-44AF-449B-8BF7-66D4430E1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1080"/>
              <a:ext cx="12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page2</a:t>
              </a:r>
            </a:p>
          </p:txBody>
        </p:sp>
        <p:sp>
          <p:nvSpPr>
            <p:cNvPr id="165903" name="Text Box 20">
              <a:extLst>
                <a:ext uri="{FF2B5EF4-FFF2-40B4-BE49-F238E27FC236}">
                  <a16:creationId xmlns:a16="http://schemas.microsoft.com/office/drawing/2014/main" id="{4730DABC-2DB3-4D7A-837F-B88CE4735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0" y="1080"/>
              <a:ext cx="12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page3</a:t>
              </a:r>
            </a:p>
          </p:txBody>
        </p:sp>
        <p:sp>
          <p:nvSpPr>
            <p:cNvPr id="165904" name="Text Box 21">
              <a:extLst>
                <a:ext uri="{FF2B5EF4-FFF2-40B4-BE49-F238E27FC236}">
                  <a16:creationId xmlns:a16="http://schemas.microsoft.com/office/drawing/2014/main" id="{C5E50BD6-509C-4140-85B1-CD79AF8BC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0" y="1080"/>
              <a:ext cx="12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65905" name="Line 22">
              <a:extLst>
                <a:ext uri="{FF2B5EF4-FFF2-40B4-BE49-F238E27FC236}">
                  <a16:creationId xmlns:a16="http://schemas.microsoft.com/office/drawing/2014/main" id="{1D57D12B-DCE4-4409-B5C0-07C7280F5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3060"/>
              <a:ext cx="9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06" name="Text Box 23">
              <a:extLst>
                <a:ext uri="{FF2B5EF4-FFF2-40B4-BE49-F238E27FC236}">
                  <a16:creationId xmlns:a16="http://schemas.microsoft.com/office/drawing/2014/main" id="{4367DDB0-AB63-4D22-897F-8E7A7F93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2160"/>
              <a:ext cx="126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Buffer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pages</a:t>
              </a:r>
            </a:p>
          </p:txBody>
        </p:sp>
        <p:sp>
          <p:nvSpPr>
            <p:cNvPr id="165907" name="Text Box 24">
              <a:extLst>
                <a:ext uri="{FF2B5EF4-FFF2-40B4-BE49-F238E27FC236}">
                  <a16:creationId xmlns:a16="http://schemas.microsoft.com/office/drawing/2014/main" id="{E11DE928-3414-4EE3-A384-66AF829CD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0" y="2520"/>
              <a:ext cx="21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main memory</a:t>
              </a:r>
            </a:p>
          </p:txBody>
        </p:sp>
        <p:sp>
          <p:nvSpPr>
            <p:cNvPr id="165908" name="Text Box 25">
              <a:extLst>
                <a:ext uri="{FF2B5EF4-FFF2-40B4-BE49-F238E27FC236}">
                  <a16:creationId xmlns:a16="http://schemas.microsoft.com/office/drawing/2014/main" id="{A695C8C8-23F1-4603-9811-6444F5890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0" y="3060"/>
              <a:ext cx="216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disk</a:t>
              </a:r>
            </a:p>
          </p:txBody>
        </p:sp>
        <p:sp>
          <p:nvSpPr>
            <p:cNvPr id="165909" name="Text Box 26">
              <a:extLst>
                <a:ext uri="{FF2B5EF4-FFF2-40B4-BE49-F238E27FC236}">
                  <a16:creationId xmlns:a16="http://schemas.microsoft.com/office/drawing/2014/main" id="{0B3E7848-4FDE-4C13-BBFD-5CB65622C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060"/>
              <a:ext cx="126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disk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block</a:t>
              </a:r>
            </a:p>
          </p:txBody>
        </p:sp>
        <p:sp>
          <p:nvSpPr>
            <p:cNvPr id="165910" name="Line 27">
              <a:extLst>
                <a:ext uri="{FF2B5EF4-FFF2-40B4-BE49-F238E27FC236}">
                  <a16:creationId xmlns:a16="http://schemas.microsoft.com/office/drawing/2014/main" id="{F956C587-8756-4889-9AA7-D12EB9A19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2520"/>
              <a:ext cx="1260" cy="1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11" name="Line 28">
              <a:extLst>
                <a:ext uri="{FF2B5EF4-FFF2-40B4-BE49-F238E27FC236}">
                  <a16:creationId xmlns:a16="http://schemas.microsoft.com/office/drawing/2014/main" id="{FBB977E5-C2E2-47E0-BB6D-3B28A29E8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0" y="2520"/>
              <a:ext cx="3420" cy="1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912" name="Line 29">
              <a:extLst>
                <a:ext uri="{FF2B5EF4-FFF2-40B4-BE49-F238E27FC236}">
                  <a16:creationId xmlns:a16="http://schemas.microsoft.com/office/drawing/2014/main" id="{5E7FBB10-DEA3-4DE0-B8D2-17BE0A954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0" y="2520"/>
              <a:ext cx="1440" cy="1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892" name="TextBox 29">
            <a:extLst>
              <a:ext uri="{FF2B5EF4-FFF2-40B4-BE49-F238E27FC236}">
                <a16:creationId xmlns:a16="http://schemas.microsoft.com/office/drawing/2014/main" id="{FEF71E53-F677-41E3-9CCD-B3212AE4F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4999038"/>
            <a:ext cx="1841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1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1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7" grpId="0" build="p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>
            <a:extLst>
              <a:ext uri="{FF2B5EF4-FFF2-40B4-BE49-F238E27FC236}">
                <a16:creationId xmlns:a16="http://schemas.microsoft.com/office/drawing/2014/main" id="{C64654CF-9728-497C-9A6B-FE310D064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077200" cy="609600"/>
          </a:xfrm>
        </p:spPr>
        <p:txBody>
          <a:bodyPr/>
          <a:lstStyle/>
          <a:p>
            <a:r>
              <a:rPr lang="en-US" altLang="en-US"/>
              <a:t>Buffer Management Table</a:t>
            </a:r>
          </a:p>
        </p:txBody>
      </p:sp>
      <p:sp>
        <p:nvSpPr>
          <p:cNvPr id="463875" name="Rectangle 3">
            <a:extLst>
              <a:ext uri="{FF2B5EF4-FFF2-40B4-BE49-F238E27FC236}">
                <a16:creationId xmlns:a16="http://schemas.microsoft.com/office/drawing/2014/main" id="{BE048642-00EE-423B-8C8D-9DEBB8A76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01000" cy="4800600"/>
          </a:xfrm>
        </p:spPr>
        <p:txBody>
          <a:bodyPr/>
          <a:lstStyle/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endParaRPr lang="en-US" altLang="en-US">
              <a:ea typeface="MS Mincho" panose="02020609040205080304" pitchFamily="49" charset="-128"/>
            </a:endParaRPr>
          </a:p>
          <a:p>
            <a:r>
              <a:rPr lang="en-US" altLang="en-US">
                <a:ea typeface="MS Mincho" panose="02020609040205080304" pitchFamily="49" charset="-128"/>
              </a:rPr>
              <a:t>Buffer Management Operations</a:t>
            </a:r>
          </a:p>
          <a:p>
            <a:pPr lvl="1"/>
            <a:r>
              <a:rPr lang="en-US" altLang="en-US" b="1">
                <a:ea typeface="MS Mincho" panose="02020609040205080304" pitchFamily="49" charset="-128"/>
              </a:rPr>
              <a:t>Read, Write, Fetch, Flush, Force-Write</a:t>
            </a:r>
          </a:p>
          <a:p>
            <a:pPr lvl="1"/>
            <a:r>
              <a:rPr lang="en-US" altLang="en-US" b="1">
                <a:ea typeface="MS Mincho" panose="02020609040205080304" pitchFamily="49" charset="-128"/>
              </a:rPr>
              <a:t>Fix, Unfix, Touch</a:t>
            </a: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5EFF0F1E-770B-4AC5-8BCA-4CACC01305AE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524000"/>
            <a:ext cx="3314700" cy="2971800"/>
            <a:chOff x="2340" y="1800"/>
            <a:chExt cx="5220" cy="4680"/>
          </a:xfrm>
        </p:grpSpPr>
        <p:sp>
          <p:nvSpPr>
            <p:cNvPr id="167940" name="Text Box 30">
              <a:extLst>
                <a:ext uri="{FF2B5EF4-FFF2-40B4-BE49-F238E27FC236}">
                  <a16:creationId xmlns:a16="http://schemas.microsoft.com/office/drawing/2014/main" id="{7ECA2C42-1430-4B96-96E5-F0E44C16D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1800"/>
              <a:ext cx="1260" cy="10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Block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Id</a:t>
              </a:r>
            </a:p>
          </p:txBody>
        </p:sp>
        <p:sp>
          <p:nvSpPr>
            <p:cNvPr id="167941" name="Text Box 31">
              <a:extLst>
                <a:ext uri="{FF2B5EF4-FFF2-40B4-BE49-F238E27FC236}">
                  <a16:creationId xmlns:a16="http://schemas.microsoft.com/office/drawing/2014/main" id="{6004E55E-2AC6-4239-8F37-901D6C019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800"/>
              <a:ext cx="1260" cy="10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dirty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bit</a:t>
              </a:r>
            </a:p>
          </p:txBody>
        </p:sp>
        <p:sp>
          <p:nvSpPr>
            <p:cNvPr id="167942" name="Text Box 32">
              <a:extLst>
                <a:ext uri="{FF2B5EF4-FFF2-40B4-BE49-F238E27FC236}">
                  <a16:creationId xmlns:a16="http://schemas.microsoft.com/office/drawing/2014/main" id="{6E3A988B-BB6D-4D9B-B43A-B81DDA023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1800"/>
              <a:ext cx="1260" cy="10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fix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count</a:t>
              </a:r>
            </a:p>
          </p:txBody>
        </p:sp>
        <p:sp>
          <p:nvSpPr>
            <p:cNvPr id="167943" name="Text Box 33">
              <a:extLst>
                <a:ext uri="{FF2B5EF4-FFF2-40B4-BE49-F238E27FC236}">
                  <a16:creationId xmlns:a16="http://schemas.microsoft.com/office/drawing/2014/main" id="{BC23D4D0-2223-4F04-BE44-6EDAF377A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1800"/>
              <a:ext cx="1440" cy="10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Page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number</a:t>
              </a:r>
            </a:p>
          </p:txBody>
        </p:sp>
        <p:sp>
          <p:nvSpPr>
            <p:cNvPr id="167944" name="Text Box 34">
              <a:extLst>
                <a:ext uri="{FF2B5EF4-FFF2-40B4-BE49-F238E27FC236}">
                  <a16:creationId xmlns:a16="http://schemas.microsoft.com/office/drawing/2014/main" id="{B3874E1A-1CC4-457C-BA4F-4A00A621D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288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7945" name="Text Box 35">
              <a:extLst>
                <a:ext uri="{FF2B5EF4-FFF2-40B4-BE49-F238E27FC236}">
                  <a16:creationId xmlns:a16="http://schemas.microsoft.com/office/drawing/2014/main" id="{24177606-7FEC-4A9D-ADDC-796B1338A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88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7946" name="Text Box 36">
              <a:extLst>
                <a:ext uri="{FF2B5EF4-FFF2-40B4-BE49-F238E27FC236}">
                  <a16:creationId xmlns:a16="http://schemas.microsoft.com/office/drawing/2014/main" id="{240A2083-E5EE-4B7B-ADC3-1123FEB9D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288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7947" name="Text Box 37">
              <a:extLst>
                <a:ext uri="{FF2B5EF4-FFF2-40B4-BE49-F238E27FC236}">
                  <a16:creationId xmlns:a16="http://schemas.microsoft.com/office/drawing/2014/main" id="{DC71EDE1-F0FB-4101-B5BB-2BD237AF0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2880"/>
              <a:ext cx="14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7948" name="Text Box 38">
              <a:extLst>
                <a:ext uri="{FF2B5EF4-FFF2-40B4-BE49-F238E27FC236}">
                  <a16:creationId xmlns:a16="http://schemas.microsoft.com/office/drawing/2014/main" id="{76768FA9-655A-498D-9C4A-085986836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42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7949" name="Text Box 39">
              <a:extLst>
                <a:ext uri="{FF2B5EF4-FFF2-40B4-BE49-F238E27FC236}">
                  <a16:creationId xmlns:a16="http://schemas.microsoft.com/office/drawing/2014/main" id="{81524266-A4A1-4040-9A6A-FDBB03DE9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42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7950" name="Text Box 40">
              <a:extLst>
                <a:ext uri="{FF2B5EF4-FFF2-40B4-BE49-F238E27FC236}">
                  <a16:creationId xmlns:a16="http://schemas.microsoft.com/office/drawing/2014/main" id="{FEA0DAF4-1045-4514-9D07-676DF24CA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342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7951" name="Text Box 41">
              <a:extLst>
                <a:ext uri="{FF2B5EF4-FFF2-40B4-BE49-F238E27FC236}">
                  <a16:creationId xmlns:a16="http://schemas.microsoft.com/office/drawing/2014/main" id="{D19B71D1-0C4B-481A-A34C-5082EE62C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3420"/>
              <a:ext cx="14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7952" name="Text Box 42">
              <a:extLst>
                <a:ext uri="{FF2B5EF4-FFF2-40B4-BE49-F238E27FC236}">
                  <a16:creationId xmlns:a16="http://schemas.microsoft.com/office/drawing/2014/main" id="{C1E87D0E-1FBC-48D1-8CBE-3CFA24506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67953" name="Text Box 43">
              <a:extLst>
                <a:ext uri="{FF2B5EF4-FFF2-40B4-BE49-F238E27FC236}">
                  <a16:creationId xmlns:a16="http://schemas.microsoft.com/office/drawing/2014/main" id="{6074110C-15BA-456F-82FB-0EB56FE7A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7954" name="Text Box 44">
              <a:extLst>
                <a:ext uri="{FF2B5EF4-FFF2-40B4-BE49-F238E27FC236}">
                  <a16:creationId xmlns:a16="http://schemas.microsoft.com/office/drawing/2014/main" id="{8064E3DC-E23E-482E-BF86-21851EBF3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3960"/>
              <a:ext cx="126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7955" name="Text Box 45">
              <a:extLst>
                <a:ext uri="{FF2B5EF4-FFF2-40B4-BE49-F238E27FC236}">
                  <a16:creationId xmlns:a16="http://schemas.microsoft.com/office/drawing/2014/main" id="{5D12A774-3525-40EE-BF18-1B713AE9B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3960"/>
              <a:ext cx="14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7956" name="Text Box 46">
              <a:extLst>
                <a:ext uri="{FF2B5EF4-FFF2-40B4-BE49-F238E27FC236}">
                  <a16:creationId xmlns:a16="http://schemas.microsoft.com/office/drawing/2014/main" id="{694D5EE5-0A3C-4281-AA38-7E34B3238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4500"/>
              <a:ext cx="1260" cy="19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67957" name="Line 47">
              <a:extLst>
                <a:ext uri="{FF2B5EF4-FFF2-40B4-BE49-F238E27FC236}">
                  <a16:creationId xmlns:a16="http://schemas.microsoft.com/office/drawing/2014/main" id="{25F287FC-4E1C-45FB-B9ED-0F3772A7D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0" y="5115"/>
              <a:ext cx="1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958" name="Text Box 48">
              <a:extLst>
                <a:ext uri="{FF2B5EF4-FFF2-40B4-BE49-F238E27FC236}">
                  <a16:creationId xmlns:a16="http://schemas.microsoft.com/office/drawing/2014/main" id="{A92BF0EC-6EC6-4C34-B0E0-8091ED34A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4500"/>
              <a:ext cx="1260" cy="19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67959" name="Line 49">
              <a:extLst>
                <a:ext uri="{FF2B5EF4-FFF2-40B4-BE49-F238E27FC236}">
                  <a16:creationId xmlns:a16="http://schemas.microsoft.com/office/drawing/2014/main" id="{A3DB866D-3B2A-4604-9EE9-D3425192A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" y="5115"/>
              <a:ext cx="1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960" name="Text Box 50">
              <a:extLst>
                <a:ext uri="{FF2B5EF4-FFF2-40B4-BE49-F238E27FC236}">
                  <a16:creationId xmlns:a16="http://schemas.microsoft.com/office/drawing/2014/main" id="{517C2056-3659-4C7E-BF9D-394FA29B1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" y="4500"/>
              <a:ext cx="1260" cy="19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67961" name="Line 51">
              <a:extLst>
                <a:ext uri="{FF2B5EF4-FFF2-40B4-BE49-F238E27FC236}">
                  <a16:creationId xmlns:a16="http://schemas.microsoft.com/office/drawing/2014/main" id="{3783627B-C8C1-44A3-942C-72A62924C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0" y="5115"/>
              <a:ext cx="1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962" name="Text Box 52">
              <a:extLst>
                <a:ext uri="{FF2B5EF4-FFF2-40B4-BE49-F238E27FC236}">
                  <a16:creationId xmlns:a16="http://schemas.microsoft.com/office/drawing/2014/main" id="{A53829E6-6528-43DB-AF34-31C4BFAC7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4500"/>
              <a:ext cx="1440" cy="19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67963" name="Line 53">
              <a:extLst>
                <a:ext uri="{FF2B5EF4-FFF2-40B4-BE49-F238E27FC236}">
                  <a16:creationId xmlns:a16="http://schemas.microsoft.com/office/drawing/2014/main" id="{9BDF0EDF-E0D7-4FA2-BAE4-E2C761A93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0" y="5115"/>
              <a:ext cx="1" cy="8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3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3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>
            <a:extLst>
              <a:ext uri="{FF2B5EF4-FFF2-40B4-BE49-F238E27FC236}">
                <a16:creationId xmlns:a16="http://schemas.microsoft.com/office/drawing/2014/main" id="{21EA7BF3-1EBF-4ABC-9F98-4D3E7775F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Disks: Organizations</a:t>
            </a:r>
          </a:p>
        </p:txBody>
      </p:sp>
      <p:sp>
        <p:nvSpPr>
          <p:cNvPr id="16998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ED9A534-5224-4A44-BEB3-0DC160807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53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Data are partition over several disks.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Pros: increase rate for predictable and random disk accesses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Problem: Disk request collisions; hence speed-up is not linear with the number of disks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Cons: the cost of several small disks is greater than a single one with the same capacity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Mirror disks: Disks hold identical copies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Pros: Doubles read rate for both predictable and random  accesses and does not have the problem of request collisions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Do not slow down write requests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Cons: Pay cost for two disks to get the storage of only one.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665BB68-7F92-4C72-832C-41E04A41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79375"/>
            <a:ext cx="8445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buFont typeface="Monotype Sorts" pitchFamily="-84" charset="2"/>
              <a:buNone/>
            </a:pPr>
            <a:r>
              <a:rPr lang="en-US" altLang="en-US" sz="3600">
                <a:solidFill>
                  <a:schemeClr val="tx2"/>
                </a:solidFill>
                <a:latin typeface="Comic Sans MS" panose="030F0702030302020204" pitchFamily="66" charset="0"/>
              </a:rPr>
              <a:t>Column</a:t>
            </a:r>
            <a:r>
              <a:rPr lang="en-US" altLang="en-US" sz="3600">
                <a:solidFill>
                  <a:schemeClr val="tx2"/>
                </a:solidFill>
              </a:rPr>
              <a:t> Stores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C78C0B-F225-CB49-969A-8E7153765D30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2000250"/>
          <a:ext cx="990600" cy="417195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gender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00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A56B78-BD12-E644-A988-54348AACA230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2000250"/>
          <a:ext cx="1371600" cy="417195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Birthday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00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F88BFFC-8668-8448-B536-DB36DB83810D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1974850"/>
          <a:ext cx="1371600" cy="417195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00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09F2A5D-7D50-5C40-9D9E-914B34FBF074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1974850"/>
          <a:ext cx="2286000" cy="417195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00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7B5BA6-0CF6-CA47-BB26-CFD00A9197ED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1974850"/>
          <a:ext cx="990600" cy="417195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100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3550">
                <a:tc>
                  <a:txBody>
                    <a:bodyPr/>
                    <a:lstStyle>
                      <a:lvl1pPr defTabSz="457200"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 defTabSz="45720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 defTabSz="4572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 defTabSz="4572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80049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10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D73882-B3A3-4480-A330-89C6EF4E7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1093788"/>
            <a:ext cx="281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SELECT </a:t>
            </a:r>
            <a:r>
              <a:rPr lang="en-US" altLang="en-US">
                <a:latin typeface="Arial Narrow" panose="020B0606020202030204" pitchFamily="34" charset="0"/>
              </a:rPr>
              <a:t>SID, gender </a:t>
            </a:r>
            <a:br>
              <a:rPr lang="en-US" altLang="en-US">
                <a:latin typeface="Arial Narrow" panose="020B0606020202030204" pitchFamily="34" charset="0"/>
              </a:rPr>
            </a:br>
            <a:r>
              <a:rPr lang="en-US" altLang="en-US"/>
              <a:t>FROM </a:t>
            </a:r>
            <a:r>
              <a:rPr lang="en-US" altLang="en-US">
                <a:latin typeface="Arial Narrow" panose="020B0606020202030204" pitchFamily="34" charset="0"/>
              </a:rPr>
              <a:t>Students</a:t>
            </a:r>
            <a:r>
              <a:rPr lang="en-US" altLang="en-US"/>
              <a:t>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3EFA775-0A1B-49B6-B3C1-15CDE14D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65250"/>
            <a:ext cx="484188" cy="609600"/>
          </a:xfrm>
          <a:prstGeom prst="downArrow">
            <a:avLst>
              <a:gd name="adj1" fmla="val 50000"/>
              <a:gd name="adj2" fmla="val 50046"/>
            </a:avLst>
          </a:prstGeom>
          <a:solidFill>
            <a:srgbClr val="F0533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C5F13E9-80F8-4612-A8E9-E8D4CDA7B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3" y="1365250"/>
            <a:ext cx="484187" cy="609600"/>
          </a:xfrm>
          <a:prstGeom prst="downArrow">
            <a:avLst>
              <a:gd name="adj1" fmla="val 50000"/>
              <a:gd name="adj2" fmla="val 50046"/>
            </a:avLst>
          </a:prstGeom>
          <a:solidFill>
            <a:srgbClr val="F0533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pic>
        <p:nvPicPr>
          <p:cNvPr id="21619" name="Picture 3">
            <a:extLst>
              <a:ext uri="{FF2B5EF4-FFF2-40B4-BE49-F238E27FC236}">
                <a16:creationId xmlns:a16="http://schemas.microsoft.com/office/drawing/2014/main" id="{0EB87671-754E-4475-98DB-5BA63242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425"/>
            <a:ext cx="712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C959B9BB-A5C9-4287-A9B2-2F58E0E62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r>
              <a:rPr lang="en-US" altLang="en-US" sz="2600"/>
              <a:t>Unordered files</a:t>
            </a:r>
          </a:p>
          <a:p>
            <a:endParaRPr lang="en-US" altLang="en-US" sz="2600"/>
          </a:p>
          <a:p>
            <a:r>
              <a:rPr lang="en-US" altLang="en-US" sz="2600"/>
              <a:t>Ordered files</a:t>
            </a:r>
          </a:p>
          <a:p>
            <a:endParaRPr lang="en-US" altLang="en-US" sz="2600"/>
          </a:p>
          <a:p>
            <a:r>
              <a:rPr lang="en-US" altLang="en-US" sz="2600"/>
              <a:t>Clustered files</a:t>
            </a:r>
          </a:p>
          <a:p>
            <a:endParaRPr lang="en-US" altLang="en-US" sz="2600"/>
          </a:p>
          <a:p>
            <a:r>
              <a:rPr lang="en-US" altLang="en-US" sz="2600"/>
              <a:t>Hash files</a:t>
            </a:r>
          </a:p>
          <a:p>
            <a:endParaRPr lang="en-US" altLang="en-US" sz="26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775172B-7699-4D32-8994-CCBD5EC3E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Types</a:t>
            </a:r>
          </a:p>
        </p:txBody>
      </p:sp>
      <p:sp>
        <p:nvSpPr>
          <p:cNvPr id="22531" name="Text Box 6">
            <a:extLst>
              <a:ext uri="{FF2B5EF4-FFF2-40B4-BE49-F238E27FC236}">
                <a16:creationId xmlns:a16="http://schemas.microsoft.com/office/drawing/2014/main" id="{6EFEE04C-9F7C-4FB5-9F20-FF05A53CC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562600"/>
            <a:ext cx="5562600" cy="400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solidFill>
                  <a:srgbClr val="FF0000"/>
                </a:solidFill>
              </a:rPr>
              <a:t>File header  </a:t>
            </a:r>
            <a:r>
              <a:rPr lang="en-US" altLang="en-US" sz="2200">
                <a:solidFill>
                  <a:schemeClr val="accent1"/>
                </a:solidFill>
              </a:rPr>
              <a:t>block1  block2   …    blockN   </a:t>
            </a:r>
          </a:p>
        </p:txBody>
      </p:sp>
      <p:sp>
        <p:nvSpPr>
          <p:cNvPr id="22532" name="Line 7">
            <a:extLst>
              <a:ext uri="{FF2B5EF4-FFF2-40B4-BE49-F238E27FC236}">
                <a16:creationId xmlns:a16="http://schemas.microsoft.com/office/drawing/2014/main" id="{B9DF41D8-E09D-4E77-95D5-3D42F147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5488" y="5562600"/>
            <a:ext cx="0" cy="43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22533" name="Line 8">
            <a:extLst>
              <a:ext uri="{FF2B5EF4-FFF2-40B4-BE49-F238E27FC236}">
                <a16:creationId xmlns:a16="http://schemas.microsoft.com/office/drawing/2014/main" id="{11524EE3-5E07-406A-9266-5C05CB25D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5562600"/>
            <a:ext cx="0" cy="43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22534" name="Line 9">
            <a:extLst>
              <a:ext uri="{FF2B5EF4-FFF2-40B4-BE49-F238E27FC236}">
                <a16:creationId xmlns:a16="http://schemas.microsoft.com/office/drawing/2014/main" id="{054C5B96-6509-416F-9943-EE97710BB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5567363"/>
            <a:ext cx="0" cy="430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22535" name="Line 10">
            <a:extLst>
              <a:ext uri="{FF2B5EF4-FFF2-40B4-BE49-F238E27FC236}">
                <a16:creationId xmlns:a16="http://schemas.microsoft.com/office/drawing/2014/main" id="{38C03696-0EAE-4954-A732-71FD3608E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2938" y="5567363"/>
            <a:ext cx="0" cy="430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B693B287-7C85-4CCA-974B-83BEFDFA866C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4054475"/>
            <a:ext cx="4713288" cy="1050925"/>
            <a:chOff x="4340224" y="3429000"/>
            <a:chExt cx="4422776" cy="1051570"/>
          </a:xfrm>
        </p:grpSpPr>
        <p:sp>
          <p:nvSpPr>
            <p:cNvPr id="22538" name="Folded Corner 10">
              <a:extLst>
                <a:ext uri="{FF2B5EF4-FFF2-40B4-BE49-F238E27FC236}">
                  <a16:creationId xmlns:a16="http://schemas.microsoft.com/office/drawing/2014/main" id="{D76B7B6C-B887-4434-B0FB-4671F67BD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4" y="3429000"/>
              <a:ext cx="4117975" cy="1051570"/>
            </a:xfrm>
            <a:prstGeom prst="foldedCorner">
              <a:avLst>
                <a:gd name="adj" fmla="val 16667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487" tIns="44450" rIns="90487" bIns="44450"/>
            <a:lstStyle>
              <a:lvl1pPr marL="342900" indent="-342900"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>
                <a:solidFill>
                  <a:schemeClr val="bg2"/>
                </a:solidFill>
              </a:endParaRPr>
            </a:p>
          </p:txBody>
        </p:sp>
        <p:sp>
          <p:nvSpPr>
            <p:cNvPr id="22539" name="TextBox 8">
              <a:extLst>
                <a:ext uri="{FF2B5EF4-FFF2-40B4-BE49-F238E27FC236}">
                  <a16:creationId xmlns:a16="http://schemas.microsoft.com/office/drawing/2014/main" id="{74764C55-A8BD-4A2A-AB1D-656DBD662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225" y="3429000"/>
              <a:ext cx="4422775" cy="105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indent="-2730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sz="2000" i="1"/>
                <a:t>File header or descriptor</a:t>
              </a:r>
              <a:r>
                <a:rPr lang="en-US" altLang="en-US" sz="2000"/>
                <a:t> includes:</a:t>
              </a:r>
            </a:p>
            <a:p>
              <a:pPr marL="0" lvl="1">
                <a:lnSpc>
                  <a:spcPct val="90000"/>
                </a:lnSpc>
              </a:pPr>
              <a:r>
                <a:rPr lang="en-US" altLang="en-US" sz="2000"/>
                <a:t>field names and their data types </a:t>
              </a:r>
            </a:p>
            <a:p>
              <a:pPr marL="0" lvl="1">
                <a:lnSpc>
                  <a:spcPct val="90000"/>
                </a:lnSpc>
              </a:pPr>
              <a:r>
                <a:rPr lang="en-US" altLang="en-US" sz="2000"/>
                <a:t>address of the file block on disk</a:t>
              </a:r>
            </a:p>
          </p:txBody>
        </p:sp>
      </p:grpSp>
      <p:sp>
        <p:nvSpPr>
          <p:cNvPr id="22537" name="Folded Corner 9">
            <a:extLst>
              <a:ext uri="{FF2B5EF4-FFF2-40B4-BE49-F238E27FC236}">
                <a16:creationId xmlns:a16="http://schemas.microsoft.com/office/drawing/2014/main" id="{AAD28D7A-B6EB-44CE-83D5-103B59D29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3429000"/>
            <a:ext cx="4422775" cy="1328738"/>
          </a:xfrm>
          <a:prstGeom prst="foldedCorner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FED970E4-B9C8-4848-BC09-3E06D3B07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Files</a:t>
            </a:r>
          </a:p>
        </p:txBody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F7CC88DE-7762-470B-99FE-E710375D5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772400" cy="4114800"/>
          </a:xfrm>
        </p:spPr>
        <p:txBody>
          <a:bodyPr/>
          <a:lstStyle/>
          <a:p>
            <a:pPr marL="533400" indent="-533400" eaLnBrk="1" hangingPunct="1">
              <a:spcAft>
                <a:spcPts val="1200"/>
              </a:spcAft>
            </a:pPr>
            <a:r>
              <a:rPr lang="en-AU" altLang="en-US">
                <a:latin typeface="Arial" panose="020B0604020202020204" pitchFamily="34" charset="0"/>
              </a:rPr>
              <a:t>The simplest file structure: records are stored in </a:t>
            </a:r>
            <a:r>
              <a:rPr lang="en-AU" altLang="en-US" u="sng">
                <a:solidFill>
                  <a:srgbClr val="0000FF"/>
                </a:solidFill>
                <a:latin typeface="Arial" panose="020B0604020202020204" pitchFamily="34" charset="0"/>
              </a:rPr>
              <a:t>no</a:t>
            </a:r>
            <a:r>
              <a:rPr lang="en-AU" altLang="en-US">
                <a:latin typeface="Arial" panose="020B0604020202020204" pitchFamily="34" charset="0"/>
              </a:rPr>
              <a:t> particular order</a:t>
            </a:r>
          </a:p>
          <a:p>
            <a:pPr marL="533400" indent="-533400" eaLnBrk="1" hangingPunct="1">
              <a:spcAft>
                <a:spcPts val="1200"/>
              </a:spcAft>
            </a:pPr>
            <a:r>
              <a:rPr lang="en-AU" altLang="en-US">
                <a:latin typeface="Arial" panose="020B0604020202020204" pitchFamily="34" charset="0"/>
              </a:rPr>
              <a:t>Also called: </a:t>
            </a:r>
            <a:r>
              <a:rPr lang="en-AU" altLang="en-US" b="1">
                <a:latin typeface="Arial" panose="020B0604020202020204" pitchFamily="34" charset="0"/>
              </a:rPr>
              <a:t>Heap</a:t>
            </a:r>
            <a:r>
              <a:rPr lang="en-AU" altLang="en-US">
                <a:latin typeface="Arial" panose="020B0604020202020204" pitchFamily="34" charset="0"/>
              </a:rPr>
              <a:t>, Pile, or Random File</a:t>
            </a:r>
            <a:endParaRPr lang="en-US" altLang="zh-TW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33400" indent="-533400" eaLnBrk="1" hangingPunct="1">
              <a:spcAft>
                <a:spcPts val="1200"/>
              </a:spcAft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New records are inserted at the </a:t>
            </a:r>
            <a:r>
              <a:rPr lang="en-US" altLang="zh-TW" b="1">
                <a:solidFill>
                  <a:srgbClr val="000000"/>
                </a:solidFill>
                <a:latin typeface="Arial" panose="020B0604020202020204" pitchFamily="34" charset="0"/>
              </a:rPr>
              <a:t>end 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of file</a:t>
            </a:r>
          </a:p>
          <a:p>
            <a:pPr marL="971550" lvl="1" indent="-533400" eaLnBrk="1" hangingPunct="1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The last disk block is copied into buffer                (i.e., memory)</a:t>
            </a:r>
          </a:p>
          <a:p>
            <a:pPr marL="971550" lvl="1" indent="-533400" eaLnBrk="1" hangingPunct="1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New record is added</a:t>
            </a:r>
          </a:p>
          <a:p>
            <a:pPr marL="971550" lvl="1" indent="-533400" eaLnBrk="1" hangingPunct="1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Block is rewritten back to disk</a:t>
            </a:r>
          </a:p>
          <a:p>
            <a:pPr marL="533400" indent="-533400" eaLnBrk="1" hangingPunct="1">
              <a:spcAft>
                <a:spcPts val="1200"/>
              </a:spcAft>
              <a:buFont typeface="Wingdings" panose="05000000000000000000" pitchFamily="2" charset="2"/>
              <a:buNone/>
            </a:pPr>
            <a:endParaRPr lang="en-US" altLang="zh-TW" sz="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33400" indent="-533400" eaLnBrk="1" hangingPunct="1">
              <a:spcAft>
                <a:spcPts val="1200"/>
              </a:spcAft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Record </a:t>
            </a:r>
            <a:r>
              <a:rPr lang="en-US" altLang="zh-TW">
                <a:solidFill>
                  <a:srgbClr val="FF0000"/>
                </a:solidFill>
                <a:latin typeface="Arial" panose="020B0604020202020204" pitchFamily="34" charset="0"/>
              </a:rPr>
              <a:t>insertion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 is quite efficient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18D76D46-8A51-42C5-801C-5B98B280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2057400"/>
            <a:ext cx="210185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9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9D02A2B1-CA5A-4B1F-B533-F3DF60395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Heap File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1297C6C0-F351-9548-848A-5595FD0AC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54350" y="3048000"/>
            <a:ext cx="1365250" cy="1598613"/>
          </a:xfrm>
        </p:spPr>
        <p:txBody>
          <a:bodyPr/>
          <a:lstStyle/>
          <a:p>
            <a:pPr marL="0" indent="0">
              <a:buClr>
                <a:srgbClr val="0000FF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Block 1</a:t>
            </a:r>
          </a:p>
          <a:p>
            <a:pPr>
              <a:buClr>
                <a:srgbClr val="0000FF"/>
              </a:buClr>
              <a:buFont typeface="Monotype Sorts" charset="0"/>
              <a:buChar char="o"/>
              <a:defRPr/>
            </a:pPr>
            <a:endParaRPr lang="en-US" dirty="0">
              <a:solidFill>
                <a:srgbClr val="0000FF"/>
              </a:solidFill>
              <a:ea typeface="ＭＳ Ｐゴシック" charset="0"/>
              <a:cs typeface="ＭＳ Ｐゴシック" charset="0"/>
            </a:endParaRPr>
          </a:p>
          <a:p>
            <a:pPr>
              <a:buClr>
                <a:srgbClr val="0000FF"/>
              </a:buClr>
              <a:buFont typeface="Monotype Sorts" charset="0"/>
              <a:buChar char="o"/>
              <a:defRPr/>
            </a:pPr>
            <a:endParaRPr lang="en-US" dirty="0">
              <a:solidFill>
                <a:srgbClr val="0000FF"/>
              </a:solidFill>
              <a:ea typeface="ＭＳ Ｐゴシック" charset="0"/>
              <a:cs typeface="ＭＳ Ｐゴシック" charset="0"/>
            </a:endParaRPr>
          </a:p>
          <a:p>
            <a:pPr>
              <a:buClr>
                <a:srgbClr val="0000FF"/>
              </a:buClr>
              <a:buFont typeface="Monotype Sorts" charset="0"/>
              <a:buChar char="o"/>
              <a:defRPr/>
            </a:pPr>
            <a:endParaRPr lang="en-US" sz="1600" dirty="0">
              <a:solidFill>
                <a:srgbClr val="0000FF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Clr>
                <a:srgbClr val="0000FF"/>
              </a:buClr>
              <a:buFont typeface="Monotype Sort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Block 2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E7BE0AB4-C868-47F5-A977-377FF2134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219200"/>
            <a:ext cx="3879850" cy="1697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CREATE TABLE deposit (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account_number  CHAR(10),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branch_name     CHAR(22),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balance         REAL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491525" name="Group 5">
            <a:extLst>
              <a:ext uri="{FF2B5EF4-FFF2-40B4-BE49-F238E27FC236}">
                <a16:creationId xmlns:a16="http://schemas.microsoft.com/office/drawing/2014/main" id="{43A394F9-5722-6646-B453-64D66E9A927D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30988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2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A-101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700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4626" name="Straight Connector 2">
            <a:extLst>
              <a:ext uri="{FF2B5EF4-FFF2-40B4-BE49-F238E27FC236}">
                <a16:creationId xmlns:a16="http://schemas.microsoft.com/office/drawing/2014/main" id="{A64C8821-2540-4675-BBD8-A2A0D2BC66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19400" y="4673600"/>
            <a:ext cx="62341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7" name="Straight Connector 14">
            <a:extLst>
              <a:ext uri="{FF2B5EF4-FFF2-40B4-BE49-F238E27FC236}">
                <a16:creationId xmlns:a16="http://schemas.microsoft.com/office/drawing/2014/main" id="{A4466727-3BB3-425E-9875-D42C4E8BC1F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19400" y="6223000"/>
            <a:ext cx="62341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8" name="Straight Connector 15">
            <a:extLst>
              <a:ext uri="{FF2B5EF4-FFF2-40B4-BE49-F238E27FC236}">
                <a16:creationId xmlns:a16="http://schemas.microsoft.com/office/drawing/2014/main" id="{7844B3F6-6BF8-47DA-8C76-9B3DD2C9ED8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19400" y="3098800"/>
            <a:ext cx="62341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>
            <a:extLst>
              <a:ext uri="{FF2B5EF4-FFF2-40B4-BE49-F238E27FC236}">
                <a16:creationId xmlns:a16="http://schemas.microsoft.com/office/drawing/2014/main" id="{4AE22D86-0E12-4B56-8BFC-6357341E1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Heap Files: Insert</a:t>
            </a:r>
          </a:p>
        </p:txBody>
      </p:sp>
      <p:graphicFrame>
        <p:nvGraphicFramePr>
          <p:cNvPr id="493572" name="Group 4">
            <a:extLst>
              <a:ext uri="{FF2B5EF4-FFF2-40B4-BE49-F238E27FC236}">
                <a16:creationId xmlns:a16="http://schemas.microsoft.com/office/drawing/2014/main" id="{9C12EE73-B502-5E4F-AC34-B12C8BC0B5F4}"/>
              </a:ext>
            </a:extLst>
          </p:cNvPr>
          <p:cNvGraphicFramePr>
            <a:graphicFrameLocks noGrp="1"/>
          </p:cNvGraphicFramePr>
          <p:nvPr/>
        </p:nvGraphicFramePr>
        <p:xfrm>
          <a:off x="0" y="21082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A-101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700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720" name="Text Box 60">
            <a:extLst>
              <a:ext uri="{FF2B5EF4-FFF2-40B4-BE49-F238E27FC236}">
                <a16:creationId xmlns:a16="http://schemas.microsoft.com/office/drawing/2014/main" id="{026CB2C9-7FE1-406E-AB50-7FF44C33E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95400"/>
            <a:ext cx="242411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CC"/>
                </a:solidFill>
              </a:rPr>
              <a:t>Insert Record 7</a:t>
            </a:r>
          </a:p>
        </p:txBody>
      </p:sp>
      <p:cxnSp>
        <p:nvCxnSpPr>
          <p:cNvPr id="28721" name="Straight Connector 9">
            <a:extLst>
              <a:ext uri="{FF2B5EF4-FFF2-40B4-BE49-F238E27FC236}">
                <a16:creationId xmlns:a16="http://schemas.microsoft.com/office/drawing/2014/main" id="{630087AF-24AC-482B-8D08-D0786A1F03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6200" y="36576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" name="Group 4">
            <a:extLst>
              <a:ext uri="{FF2B5EF4-FFF2-40B4-BE49-F238E27FC236}">
                <a16:creationId xmlns:a16="http://schemas.microsoft.com/office/drawing/2014/main" id="{4E4EDF63-7BEE-7449-AE3E-9310F206E2BD}"/>
              </a:ext>
            </a:extLst>
          </p:cNvPr>
          <p:cNvGraphicFramePr>
            <a:graphicFrameLocks noGrp="1"/>
          </p:cNvGraphicFramePr>
          <p:nvPr/>
        </p:nvGraphicFramePr>
        <p:xfrm>
          <a:off x="4495800" y="21082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A-101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700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A-354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420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3EA3FD9-E5EC-46EC-A53F-995E38A808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36576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3">
            <a:extLst>
              <a:ext uri="{FF2B5EF4-FFF2-40B4-BE49-F238E27FC236}">
                <a16:creationId xmlns:a16="http://schemas.microsoft.com/office/drawing/2014/main" id="{99B082C0-81CC-4DF3-BAA0-0B2B0A668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Heap Files: Delete </a:t>
            </a:r>
          </a:p>
        </p:txBody>
      </p:sp>
      <p:graphicFrame>
        <p:nvGraphicFramePr>
          <p:cNvPr id="493572" name="Group 4">
            <a:extLst>
              <a:ext uri="{FF2B5EF4-FFF2-40B4-BE49-F238E27FC236}">
                <a16:creationId xmlns:a16="http://schemas.microsoft.com/office/drawing/2014/main" id="{9C12EE73-B502-5E4F-AC34-B12C8BC0B5F4}"/>
              </a:ext>
            </a:extLst>
          </p:cNvPr>
          <p:cNvGraphicFramePr>
            <a:graphicFrameLocks noGrp="1"/>
          </p:cNvGraphicFramePr>
          <p:nvPr/>
        </p:nvGraphicFramePr>
        <p:xfrm>
          <a:off x="0" y="21082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A-403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250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768" name="Text Box 60">
            <a:extLst>
              <a:ext uri="{FF2B5EF4-FFF2-40B4-BE49-F238E27FC236}">
                <a16:creationId xmlns:a16="http://schemas.microsoft.com/office/drawing/2014/main" id="{4AFA446A-C737-43E8-B29C-037CE0DED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95400"/>
            <a:ext cx="2655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CC"/>
                </a:solidFill>
              </a:rPr>
              <a:t>remove Record 2</a:t>
            </a:r>
          </a:p>
        </p:txBody>
      </p:sp>
      <p:sp>
        <p:nvSpPr>
          <p:cNvPr id="30769" name="TextBox 1">
            <a:extLst>
              <a:ext uri="{FF2B5EF4-FFF2-40B4-BE49-F238E27FC236}">
                <a16:creationId xmlns:a16="http://schemas.microsoft.com/office/drawing/2014/main" id="{30579B85-F675-4835-88B8-97C616EF6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449580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pl-PL" altLang="en-US" sz="2000"/>
              <a:t>Record 2    A-101     Downtown     700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000"/>
          </a:p>
        </p:txBody>
      </p:sp>
      <p:cxnSp>
        <p:nvCxnSpPr>
          <p:cNvPr id="30770" name="Straight Connector 9">
            <a:extLst>
              <a:ext uri="{FF2B5EF4-FFF2-40B4-BE49-F238E27FC236}">
                <a16:creationId xmlns:a16="http://schemas.microsoft.com/office/drawing/2014/main" id="{835D7308-6E69-4091-B0F2-91F378426F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6200" y="36576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" name="Group 1083">
            <a:extLst>
              <a:ext uri="{FF2B5EF4-FFF2-40B4-BE49-F238E27FC236}">
                <a16:creationId xmlns:a16="http://schemas.microsoft.com/office/drawing/2014/main" id="{3B1BABFA-0431-024E-A583-B3FC84A40546}"/>
              </a:ext>
            </a:extLst>
          </p:cNvPr>
          <p:cNvGraphicFramePr>
            <a:graphicFrameLocks noGrp="1"/>
          </p:cNvGraphicFramePr>
          <p:nvPr/>
        </p:nvGraphicFramePr>
        <p:xfrm>
          <a:off x="4495800" y="21082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          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Webdings" charset="2"/>
                          <a:ea typeface="ＭＳ Ｐゴシック" charset="-128"/>
                        </a:rPr>
                        <a:t>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A-403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250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E071EE43-78A6-4015-AD96-F2689442C7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36576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1027">
            <a:extLst>
              <a:ext uri="{FF2B5EF4-FFF2-40B4-BE49-F238E27FC236}">
                <a16:creationId xmlns:a16="http://schemas.microsoft.com/office/drawing/2014/main" id="{DC971F72-F1EE-2D4D-BCC5-A123478F5D55}"/>
              </a:ext>
            </a:extLst>
          </p:cNvPr>
          <p:cNvGraphicFramePr>
            <a:graphicFrameLocks noGrp="1"/>
          </p:cNvGraphicFramePr>
          <p:nvPr/>
        </p:nvGraphicFramePr>
        <p:xfrm>
          <a:off x="4557713" y="1754188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Record 8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A-354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charset="0"/>
                        </a:rPr>
                        <a:t>420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A-403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250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815" name="Rectangle 1026">
            <a:extLst>
              <a:ext uri="{FF2B5EF4-FFF2-40B4-BE49-F238E27FC236}">
                <a16:creationId xmlns:a16="http://schemas.microsoft.com/office/drawing/2014/main" id="{2176AEFF-0EE0-499E-BB38-CF9B6D455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Heap Files: Insert &amp; Delete  (optimized)</a:t>
            </a:r>
          </a:p>
        </p:txBody>
      </p:sp>
      <p:graphicFrame>
        <p:nvGraphicFramePr>
          <p:cNvPr id="495675" name="Group 1083">
            <a:extLst>
              <a:ext uri="{FF2B5EF4-FFF2-40B4-BE49-F238E27FC236}">
                <a16:creationId xmlns:a16="http://schemas.microsoft.com/office/drawing/2014/main" id="{C564745B-4EB6-AF45-82B7-6ACE1ABE105E}"/>
              </a:ext>
            </a:extLst>
          </p:cNvPr>
          <p:cNvGraphicFramePr>
            <a:graphicFrameLocks noGrp="1"/>
          </p:cNvGraphicFramePr>
          <p:nvPr/>
        </p:nvGraphicFramePr>
        <p:xfrm>
          <a:off x="0" y="1754188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A-305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          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Webdings" charset="2"/>
                          <a:ea typeface="ＭＳ Ｐゴシック" charset="-128"/>
                        </a:rPr>
                        <a:t>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ＭＳ Ｐゴシック" charset="-128"/>
                      </a:endParaRP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A-110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A-257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A-403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buSzPct val="10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buSzPct val="65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ＭＳ Ｐゴシック" charset="-128"/>
                        </a:rPr>
                        <a:t>250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862" name="Text Box 1139">
            <a:extLst>
              <a:ext uri="{FF2B5EF4-FFF2-40B4-BE49-F238E27FC236}">
                <a16:creationId xmlns:a16="http://schemas.microsoft.com/office/drawing/2014/main" id="{BA4A56EF-187D-4971-9661-23C48507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143000"/>
            <a:ext cx="2655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CC"/>
                </a:solidFill>
              </a:rPr>
              <a:t>remove Record 2</a:t>
            </a:r>
          </a:p>
        </p:txBody>
      </p:sp>
      <p:sp>
        <p:nvSpPr>
          <p:cNvPr id="495732" name="Text Box 1140">
            <a:extLst>
              <a:ext uri="{FF2B5EF4-FFF2-40B4-BE49-F238E27FC236}">
                <a16:creationId xmlns:a16="http://schemas.microsoft.com/office/drawing/2014/main" id="{DC4A1F6F-A931-45A0-A9FA-BD99A5DB3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143000"/>
            <a:ext cx="21113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chemeClr val="tx2"/>
                </a:solidFill>
              </a:rPr>
              <a:t>add Record 8</a:t>
            </a:r>
          </a:p>
        </p:txBody>
      </p:sp>
      <p:cxnSp>
        <p:nvCxnSpPr>
          <p:cNvPr id="32864" name="Straight Connector 6">
            <a:extLst>
              <a:ext uri="{FF2B5EF4-FFF2-40B4-BE49-F238E27FC236}">
                <a16:creationId xmlns:a16="http://schemas.microsoft.com/office/drawing/2014/main" id="{65465758-F685-4EF2-8F60-ECA238FA8B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6200" y="33274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BFC413-B982-4D5C-9010-10DA06425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2413"/>
            <a:ext cx="85661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33400" indent="-5334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-- </a:t>
            </a:r>
            <a:r>
              <a:rPr lang="en-US" altLang="zh-TW" b="1">
                <a:solidFill>
                  <a:srgbClr val="000000"/>
                </a:solidFill>
                <a:latin typeface="Arial" panose="020B0604020202020204" pitchFamily="34" charset="0"/>
              </a:rPr>
              <a:t>Periodic reorganization:</a:t>
            </a: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 records are  packed by removing</a:t>
            </a:r>
            <a:b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TW">
                <a:solidFill>
                  <a:srgbClr val="000000"/>
                </a:solidFill>
                <a:latin typeface="Arial" panose="020B0604020202020204" pitchFamily="34" charset="0"/>
              </a:rPr>
              <a:t> deleted records</a:t>
            </a:r>
            <a:endParaRPr lang="en-US" alt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DB2B4B5-363F-4E16-93A3-85634E440E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62488" y="3327400"/>
            <a:ext cx="4405312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73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6C3EC902-828D-4ACE-BAF4-724FA2128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8275"/>
            <a:ext cx="9053513" cy="669925"/>
          </a:xfrm>
        </p:spPr>
        <p:txBody>
          <a:bodyPr/>
          <a:lstStyle/>
          <a:p>
            <a:r>
              <a:rPr lang="en-US" altLang="en-US"/>
              <a:t>Properties of Unordered Files</a:t>
            </a:r>
          </a:p>
        </p:txBody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ECF9F708-E690-436C-8B79-E49D3140D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7772400" cy="4495800"/>
          </a:xfrm>
        </p:spPr>
        <p:txBody>
          <a:bodyPr/>
          <a:lstStyle/>
          <a:p>
            <a:r>
              <a:rPr lang="en-US" altLang="en-US" sz="2600"/>
              <a:t>File records are inserted at the end of the file or in any file block with free space. </a:t>
            </a:r>
          </a:p>
          <a:p>
            <a:r>
              <a:rPr lang="en-US" altLang="en-US" sz="2600"/>
              <a:t>Thus, insertion is efficient.</a:t>
            </a:r>
          </a:p>
          <a:p>
            <a:endParaRPr lang="en-US" altLang="en-US" sz="1200"/>
          </a:p>
          <a:p>
            <a:r>
              <a:rPr lang="en-US" altLang="en-US" sz="2600"/>
              <a:t>To search for a record, a </a:t>
            </a:r>
            <a:r>
              <a:rPr lang="en-US" altLang="en-US" sz="2600" b="1" i="1"/>
              <a:t>linear search</a:t>
            </a:r>
            <a:r>
              <a:rPr lang="en-US" altLang="en-US" sz="2600"/>
              <a:t> through the file records is necessary which is quite expensive.</a:t>
            </a:r>
          </a:p>
          <a:p>
            <a:endParaRPr lang="en-US" altLang="en-US" sz="1200"/>
          </a:p>
          <a:p>
            <a:r>
              <a:rPr lang="en-US" altLang="en-US" sz="2600"/>
              <a:t>Reading the records in order of any field requires sorting the file records.</a:t>
            </a:r>
          </a:p>
        </p:txBody>
      </p:sp>
      <p:pic>
        <p:nvPicPr>
          <p:cNvPr id="36867" name="Picture 6">
            <a:extLst>
              <a:ext uri="{FF2B5EF4-FFF2-40B4-BE49-F238E27FC236}">
                <a16:creationId xmlns:a16="http://schemas.microsoft.com/office/drawing/2014/main" id="{A34BBA0E-4F5A-4269-B785-EA416E45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4648200"/>
            <a:ext cx="1666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4DDFA4BD-9990-44A6-9E3F-4D1D8B84FB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Files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D0B6CE18-77A0-4425-8C49-8B606EBF1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954588"/>
            <a:ext cx="3879850" cy="1598612"/>
          </a:xfrm>
        </p:spPr>
        <p:txBody>
          <a:bodyPr/>
          <a:lstStyle/>
          <a:p>
            <a:r>
              <a:rPr lang="en-US" altLang="en-US"/>
              <a:t>Fixed-length records</a:t>
            </a:r>
            <a:endParaRPr lang="en-US" altLang="en-US" sz="1200"/>
          </a:p>
          <a:p>
            <a:r>
              <a:rPr lang="en-US" altLang="en-US"/>
              <a:t>10 + 22 + 8 = 40 bytes</a:t>
            </a:r>
          </a:p>
          <a:p>
            <a:endParaRPr lang="en-US" altLang="en-US"/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99E73E48-CAF7-40E8-A4E3-8AF8B9553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97213"/>
            <a:ext cx="3879850" cy="1697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CREATE TABLE deposit (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account_number  CHAR(10),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branch_name     CHAR(22),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  balance         REAL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  <a:latin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491525" name="Group 5">
            <a:extLst>
              <a:ext uri="{FF2B5EF4-FFF2-40B4-BE49-F238E27FC236}">
                <a16:creationId xmlns:a16="http://schemas.microsoft.com/office/drawing/2014/main" id="{7F5E7920-B762-B94F-AA13-B2C5F3FDF80D}"/>
              </a:ext>
            </a:extLst>
          </p:cNvPr>
          <p:cNvGraphicFramePr>
            <a:graphicFrameLocks noGrp="1"/>
          </p:cNvGraphicFramePr>
          <p:nvPr/>
        </p:nvGraphicFramePr>
        <p:xfrm>
          <a:off x="4343400" y="3022600"/>
          <a:ext cx="4495800" cy="314960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0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A-101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700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1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A-102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400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2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A-205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3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A-217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Shadyside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900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4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A-222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Squirrel Hill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500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5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A-310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Waterfront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340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6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A-357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Oakland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600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Record 7</a:t>
                      </a: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A-403</a:t>
                      </a: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Downtown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>250</a:t>
                      </a:r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8962" name="TextBox 60">
            <a:extLst>
              <a:ext uri="{FF2B5EF4-FFF2-40B4-BE49-F238E27FC236}">
                <a16:creationId xmlns:a16="http://schemas.microsoft.com/office/drawing/2014/main" id="{6C4EC0A7-BF5C-4B22-A623-732732B06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3813"/>
            <a:ext cx="845820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/>
              <a:t>  Also called </a:t>
            </a:r>
            <a:r>
              <a:rPr lang="en-US" altLang="en-US" b="1" i="1"/>
              <a:t>sequential</a:t>
            </a:r>
            <a:r>
              <a:rPr lang="en-US" altLang="en-US"/>
              <a:t> files.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en-US" sz="10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/>
              <a:t>  File records are kept sorted by the value of an </a:t>
            </a:r>
            <a:r>
              <a:rPr lang="en-US" altLang="en-US" b="1" i="1"/>
              <a:t>ordering</a:t>
            </a:r>
            <a:br>
              <a:rPr lang="en-US" altLang="en-US" b="1" i="1"/>
            </a:br>
            <a:r>
              <a:rPr lang="en-US" altLang="en-US" b="1" i="1"/>
              <a:t>     </a:t>
            </a:r>
            <a:r>
              <a:rPr lang="en-US" altLang="en-US"/>
              <a:t>key which has unique value (e.g., primary key)</a:t>
            </a:r>
          </a:p>
        </p:txBody>
      </p:sp>
      <p:cxnSp>
        <p:nvCxnSpPr>
          <p:cNvPr id="38963" name="Straight Connector 9">
            <a:extLst>
              <a:ext uri="{FF2B5EF4-FFF2-40B4-BE49-F238E27FC236}">
                <a16:creationId xmlns:a16="http://schemas.microsoft.com/office/drawing/2014/main" id="{974DFED6-8FEB-4D9B-BECC-CCE400700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9600" y="4572000"/>
            <a:ext cx="4405313" cy="25400"/>
          </a:xfrm>
          <a:prstGeom prst="line">
            <a:avLst/>
          </a:prstGeom>
          <a:noFill/>
          <a:ln w="38100">
            <a:solidFill>
              <a:srgbClr val="3365F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AutoShape 24">
            <a:extLst>
              <a:ext uri="{FF2B5EF4-FFF2-40B4-BE49-F238E27FC236}">
                <a16:creationId xmlns:a16="http://schemas.microsoft.com/office/drawing/2014/main" id="{A1FBE197-8432-4464-B8D0-8894F5D2B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362200"/>
            <a:ext cx="6781800" cy="2667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4342DD1F-7A5C-41B6-A8BD-17C688A6F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Database Management System (DBMS)</a:t>
            </a:r>
          </a:p>
        </p:txBody>
      </p:sp>
      <p:sp>
        <p:nvSpPr>
          <p:cNvPr id="243716" name="AutoShape 4">
            <a:extLst>
              <a:ext uri="{FF2B5EF4-FFF2-40B4-BE49-F238E27FC236}">
                <a16:creationId xmlns:a16="http://schemas.microsoft.com/office/drawing/2014/main" id="{89260F84-E755-9E4D-AA11-02FD7FBE0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181600"/>
            <a:ext cx="5029200" cy="838200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/>
          </a:p>
        </p:txBody>
      </p:sp>
      <p:sp>
        <p:nvSpPr>
          <p:cNvPr id="243719" name="AutoShape 7">
            <a:extLst>
              <a:ext uri="{FF2B5EF4-FFF2-40B4-BE49-F238E27FC236}">
                <a16:creationId xmlns:a16="http://schemas.microsoft.com/office/drawing/2014/main" id="{EEB4D3B8-8ED7-8740-82D4-F0B768D16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1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Interactive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243721" name="Rectangle 9">
            <a:extLst>
              <a:ext uri="{FF2B5EF4-FFF2-40B4-BE49-F238E27FC236}">
                <a16:creationId xmlns:a16="http://schemas.microsoft.com/office/drawing/2014/main" id="{A223457D-A843-8541-A0BA-FD5B9656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438400"/>
            <a:ext cx="35052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pitchFamily="66" charset="0"/>
                <a:ea typeface="ＭＳ Ｐゴシック" charset="0"/>
                <a:cs typeface="ＭＳ Ｐゴシック" charset="0"/>
              </a:rPr>
              <a:t>Query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pitchFamily="66" charset="0"/>
                <a:ea typeface="ＭＳ Ｐゴシック" charset="0"/>
                <a:cs typeface="ＭＳ Ｐゴシック" charset="0"/>
              </a:rPr>
              <a:t>Evaluation Engine</a:t>
            </a:r>
          </a:p>
        </p:txBody>
      </p:sp>
      <p:sp>
        <p:nvSpPr>
          <p:cNvPr id="243722" name="Rectangle 10">
            <a:extLst>
              <a:ext uri="{FF2B5EF4-FFF2-40B4-BE49-F238E27FC236}">
                <a16:creationId xmlns:a16="http://schemas.microsoft.com/office/drawing/2014/main" id="{2C9F28DE-CC62-034A-B012-D14770969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4290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pitchFamily="66" charset="0"/>
                <a:ea typeface="ＭＳ Ｐゴシック" charset="0"/>
                <a:cs typeface="ＭＳ Ｐゴシック" charset="0"/>
              </a:rPr>
              <a:t>Files and Access Methods</a:t>
            </a:r>
          </a:p>
        </p:txBody>
      </p:sp>
      <p:sp>
        <p:nvSpPr>
          <p:cNvPr id="243723" name="Rectangle 11">
            <a:extLst>
              <a:ext uri="{FF2B5EF4-FFF2-40B4-BE49-F238E27FC236}">
                <a16:creationId xmlns:a16="http://schemas.microsoft.com/office/drawing/2014/main" id="{C196AC10-2E6E-614C-858F-109659785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9624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300" dirty="0">
                <a:latin typeface="Comic Sans MS" charset="0"/>
                <a:ea typeface="ＭＳ Ｐゴシック" charset="0"/>
                <a:cs typeface="ＭＳ Ｐゴシック" charset="0"/>
              </a:rPr>
              <a:t>Buffer Manager</a:t>
            </a:r>
          </a:p>
        </p:txBody>
      </p:sp>
      <p:sp>
        <p:nvSpPr>
          <p:cNvPr id="243724" name="Rectangle 12">
            <a:extLst>
              <a:ext uri="{FF2B5EF4-FFF2-40B4-BE49-F238E27FC236}">
                <a16:creationId xmlns:a16="http://schemas.microsoft.com/office/drawing/2014/main" id="{6B8538C4-49C4-F948-8B5C-D96A2E716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95800"/>
            <a:ext cx="2819400" cy="3810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300">
                <a:latin typeface="Comic Sans MS" charset="0"/>
                <a:ea typeface="ＭＳ Ｐゴシック" charset="0"/>
                <a:cs typeface="ＭＳ Ｐゴシック" charset="0"/>
              </a:rPr>
              <a:t>Disk Space Manager</a:t>
            </a:r>
          </a:p>
        </p:txBody>
      </p:sp>
      <p:sp>
        <p:nvSpPr>
          <p:cNvPr id="243725" name="Rectangle 13">
            <a:extLst>
              <a:ext uri="{FF2B5EF4-FFF2-40B4-BE49-F238E27FC236}">
                <a16:creationId xmlns:a16="http://schemas.microsoft.com/office/drawing/2014/main" id="{B0B74FD7-06A0-8546-BD5F-43A8AA9A8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pitchFamily="66" charset="0"/>
                <a:ea typeface="ＭＳ Ｐゴシック" charset="0"/>
                <a:cs typeface="ＭＳ Ｐゴシック" charset="0"/>
              </a:rPr>
              <a:t>Concurrency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latin typeface="Comic Sans MS" pitchFamily="66" charset="0"/>
                <a:ea typeface="ＭＳ Ｐゴシック" charset="0"/>
                <a:cs typeface="ＭＳ Ｐゴシック" charset="0"/>
              </a:rPr>
              <a:t>Control</a:t>
            </a:r>
          </a:p>
        </p:txBody>
      </p:sp>
      <p:sp>
        <p:nvSpPr>
          <p:cNvPr id="243726" name="Rectangle 14">
            <a:extLst>
              <a:ext uri="{FF2B5EF4-FFF2-40B4-BE49-F238E27FC236}">
                <a16:creationId xmlns:a16="http://schemas.microsoft.com/office/drawing/2014/main" id="{88CE111A-AB6D-304F-B50D-4A5CCD547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3429000"/>
            <a:ext cx="1371600" cy="1371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pitchFamily="66" charset="0"/>
                <a:ea typeface="ＭＳ Ｐゴシック" charset="0"/>
                <a:cs typeface="ＭＳ Ｐゴシック" charset="0"/>
              </a:rPr>
              <a:t>Recovery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pitchFamily="66" charset="0"/>
                <a:ea typeface="ＭＳ Ｐゴシック" charset="0"/>
                <a:cs typeface="ＭＳ Ｐゴシック" charset="0"/>
              </a:rPr>
              <a:t>Manager</a:t>
            </a:r>
          </a:p>
        </p:txBody>
      </p:sp>
      <p:sp>
        <p:nvSpPr>
          <p:cNvPr id="7179" name="Text Box 15">
            <a:extLst>
              <a:ext uri="{FF2B5EF4-FFF2-40B4-BE49-F238E27FC236}">
                <a16:creationId xmlns:a16="http://schemas.microsoft.com/office/drawing/2014/main" id="{C99A5164-6307-42C5-81D5-C5499450A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521325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Indexes</a:t>
            </a:r>
          </a:p>
        </p:txBody>
      </p:sp>
      <p:sp>
        <p:nvSpPr>
          <p:cNvPr id="7180" name="Text Box 18">
            <a:extLst>
              <a:ext uri="{FF2B5EF4-FFF2-40B4-BE49-F238E27FC236}">
                <a16:creationId xmlns:a16="http://schemas.microsoft.com/office/drawing/2014/main" id="{596FF12D-E51C-4C85-81F7-69FB7F43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483225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7181" name="Text Box 19">
            <a:extLst>
              <a:ext uri="{FF2B5EF4-FFF2-40B4-BE49-F238E27FC236}">
                <a16:creationId xmlns:a16="http://schemas.microsoft.com/office/drawing/2014/main" id="{D4A318F8-FF53-48F3-BF89-F16DE8432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54650"/>
            <a:ext cx="1143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>
                <a:latin typeface="Comic Sans MS" panose="030F0702030302020204" pitchFamily="66" charset="0"/>
              </a:rPr>
              <a:t> </a:t>
            </a:r>
            <a:r>
              <a:rPr lang="en-US" altLang="en-US" sz="1800">
                <a:latin typeface="Comic Sans MS" panose="030F0702030302020204" pitchFamily="66" charset="0"/>
              </a:rPr>
              <a:t>Catalog</a:t>
            </a:r>
          </a:p>
        </p:txBody>
      </p:sp>
      <p:sp>
        <p:nvSpPr>
          <p:cNvPr id="7182" name="Text Box 20">
            <a:extLst>
              <a:ext uri="{FF2B5EF4-FFF2-40B4-BE49-F238E27FC236}">
                <a16:creationId xmlns:a16="http://schemas.microsoft.com/office/drawing/2014/main" id="{8F6A7DA3-7779-43BF-92E8-254C3974F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1995488"/>
            <a:ext cx="24003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SQL Commands</a:t>
            </a:r>
          </a:p>
        </p:txBody>
      </p:sp>
      <p:cxnSp>
        <p:nvCxnSpPr>
          <p:cNvPr id="7183" name="AutoShape 37">
            <a:extLst>
              <a:ext uri="{FF2B5EF4-FFF2-40B4-BE49-F238E27FC236}">
                <a16:creationId xmlns:a16="http://schemas.microsoft.com/office/drawing/2014/main" id="{5157A84B-515D-4C19-BA4B-9C80CFFD70AE}"/>
              </a:ext>
            </a:extLst>
          </p:cNvPr>
          <p:cNvCxnSpPr>
            <a:cxnSpLocks noChangeShapeType="1"/>
            <a:endCxn id="7182" idx="1"/>
          </p:cNvCxnSpPr>
          <p:nvPr/>
        </p:nvCxnSpPr>
        <p:spPr bwMode="auto">
          <a:xfrm>
            <a:off x="2705100" y="1828800"/>
            <a:ext cx="685800" cy="3397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AutoShape 39">
            <a:extLst>
              <a:ext uri="{FF2B5EF4-FFF2-40B4-BE49-F238E27FC236}">
                <a16:creationId xmlns:a16="http://schemas.microsoft.com/office/drawing/2014/main" id="{E90C4A6B-8259-4910-96EA-50E2F431314A}"/>
              </a:ext>
            </a:extLst>
          </p:cNvPr>
          <p:cNvCxnSpPr>
            <a:cxnSpLocks noChangeShapeType="1"/>
            <a:stCxn id="243719" idx="2"/>
            <a:endCxn id="7182" idx="3"/>
          </p:cNvCxnSpPr>
          <p:nvPr/>
        </p:nvCxnSpPr>
        <p:spPr bwMode="auto">
          <a:xfrm flipH="1">
            <a:off x="5791200" y="1828800"/>
            <a:ext cx="838200" cy="3397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5" name="Line 40">
            <a:extLst>
              <a:ext uri="{FF2B5EF4-FFF2-40B4-BE49-F238E27FC236}">
                <a16:creationId xmlns:a16="http://schemas.microsoft.com/office/drawing/2014/main" id="{7455B07F-C23B-4B52-A2D7-6DAE80F10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100" y="1905000"/>
            <a:ext cx="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186" name="AutoShape 41">
            <a:extLst>
              <a:ext uri="{FF2B5EF4-FFF2-40B4-BE49-F238E27FC236}">
                <a16:creationId xmlns:a16="http://schemas.microsoft.com/office/drawing/2014/main" id="{856A613C-0990-43A9-B359-6E1BC571E6A2}"/>
              </a:ext>
            </a:extLst>
          </p:cNvPr>
          <p:cNvCxnSpPr>
            <a:cxnSpLocks noChangeShapeType="1"/>
            <a:stCxn id="243721" idx="2"/>
            <a:endCxn id="243722" idx="0"/>
          </p:cNvCxnSpPr>
          <p:nvPr/>
        </p:nvCxnSpPr>
        <p:spPr bwMode="auto">
          <a:xfrm rot="5400000">
            <a:off x="4495801" y="33147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7" name="Line 42">
            <a:extLst>
              <a:ext uri="{FF2B5EF4-FFF2-40B4-BE49-F238E27FC236}">
                <a16:creationId xmlns:a16="http://schemas.microsoft.com/office/drawing/2014/main" id="{BDB8A6E2-E402-441D-8F63-FF30BDEDD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" name="Line 43">
            <a:extLst>
              <a:ext uri="{FF2B5EF4-FFF2-40B4-BE49-F238E27FC236}">
                <a16:creationId xmlns:a16="http://schemas.microsoft.com/office/drawing/2014/main" id="{45818B59-7694-4A64-84ED-CA3E0E119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Line 44">
            <a:extLst>
              <a:ext uri="{FF2B5EF4-FFF2-40B4-BE49-F238E27FC236}">
                <a16:creationId xmlns:a16="http://schemas.microsoft.com/office/drawing/2014/main" id="{51914708-7866-47B3-A639-621B0BC62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45">
            <a:extLst>
              <a:ext uri="{FF2B5EF4-FFF2-40B4-BE49-F238E27FC236}">
                <a16:creationId xmlns:a16="http://schemas.microsoft.com/office/drawing/2014/main" id="{3B94B4A4-65D0-46FF-A4BE-CA89A4707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46">
            <a:extLst>
              <a:ext uri="{FF2B5EF4-FFF2-40B4-BE49-F238E27FC236}">
                <a16:creationId xmlns:a16="http://schemas.microsoft.com/office/drawing/2014/main" id="{EDE4FCB3-AB28-4F7E-9FB8-8011165AE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Line 47">
            <a:extLst>
              <a:ext uri="{FF2B5EF4-FFF2-40B4-BE49-F238E27FC236}">
                <a16:creationId xmlns:a16="http://schemas.microsoft.com/office/drawing/2014/main" id="{96C7F098-D0FF-4687-B411-BAD85E16B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4191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193" name="AutoShape 48">
            <a:extLst>
              <a:ext uri="{FF2B5EF4-FFF2-40B4-BE49-F238E27FC236}">
                <a16:creationId xmlns:a16="http://schemas.microsoft.com/office/drawing/2014/main" id="{32825E22-A7AB-487F-BB4D-BCC496478545}"/>
              </a:ext>
            </a:extLst>
          </p:cNvPr>
          <p:cNvCxnSpPr>
            <a:cxnSpLocks noChangeShapeType="1"/>
            <a:stCxn id="243722" idx="2"/>
            <a:endCxn id="243723" idx="0"/>
          </p:cNvCxnSpPr>
          <p:nvPr/>
        </p:nvCxnSpPr>
        <p:spPr bwMode="auto">
          <a:xfrm>
            <a:off x="4610100" y="38100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94" name="AutoShape 49">
            <a:extLst>
              <a:ext uri="{FF2B5EF4-FFF2-40B4-BE49-F238E27FC236}">
                <a16:creationId xmlns:a16="http://schemas.microsoft.com/office/drawing/2014/main" id="{777D8331-8A44-45D2-85C3-D04C3E4B9248}"/>
              </a:ext>
            </a:extLst>
          </p:cNvPr>
          <p:cNvCxnSpPr>
            <a:cxnSpLocks noChangeShapeType="1"/>
            <a:stCxn id="243723" idx="2"/>
            <a:endCxn id="243724" idx="0"/>
          </p:cNvCxnSpPr>
          <p:nvPr/>
        </p:nvCxnSpPr>
        <p:spPr bwMode="auto">
          <a:xfrm>
            <a:off x="4610100" y="4343400"/>
            <a:ext cx="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AutoShape 7">
            <a:extLst>
              <a:ext uri="{FF2B5EF4-FFF2-40B4-BE49-F238E27FC236}">
                <a16:creationId xmlns:a16="http://schemas.microsoft.com/office/drawing/2014/main" id="{6F1CA4F0-2C30-4F45-9492-FFCF40AC1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Embedded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SQL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FF477A31-88EA-2741-A06A-33DD67209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12192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Web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>
                <a:latin typeface="Comic Sans MS" charset="0"/>
                <a:ea typeface="ＭＳ Ｐゴシック" charset="0"/>
                <a:cs typeface="ＭＳ Ｐゴシック" charset="0"/>
              </a:rPr>
              <a:t>Forms</a:t>
            </a:r>
          </a:p>
        </p:txBody>
      </p:sp>
      <p:sp>
        <p:nvSpPr>
          <p:cNvPr id="7197" name="Line 25">
            <a:extLst>
              <a:ext uri="{FF2B5EF4-FFF2-40B4-BE49-F238E27FC236}">
                <a16:creationId xmlns:a16="http://schemas.microsoft.com/office/drawing/2014/main" id="{52749E5C-5844-4733-87BF-64AD2B81B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043113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26">
            <a:extLst>
              <a:ext uri="{FF2B5EF4-FFF2-40B4-BE49-F238E27FC236}">
                <a16:creationId xmlns:a16="http://schemas.microsoft.com/office/drawing/2014/main" id="{49C4753A-246F-45E5-BC61-AD164AC5A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105400"/>
            <a:ext cx="769620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21CED8C0-6763-9041-BC19-BE58A87C1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71600"/>
            <a:ext cx="17526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Applications</a:t>
            </a:r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B5F3B934-9710-CE42-9268-628811363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176463"/>
            <a:ext cx="9906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DBMS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7D2F53D2-3767-2D4F-ADF5-83FCF85C6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453063"/>
            <a:ext cx="1447800" cy="40005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Database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98DDF6F-590A-4634-BFF8-B61FD94FF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995613"/>
            <a:ext cx="55880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C5B4F152-F80D-417B-ADF4-F58A48C5B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Properties of Ordered Files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5CC860B0-7506-4F97-B01B-375A6CE97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0010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/>
              <a:t>Insertion is expensive: records must be inserted in the correct order.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600"/>
              <a:t>Deletion?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600"/>
              <a:t>Search for a record on its ordering field value is quite efficient (</a:t>
            </a:r>
            <a:r>
              <a:rPr lang="en-US" altLang="en-US" sz="2600" b="1" i="1"/>
              <a:t>binary search algorithm</a:t>
            </a:r>
            <a:r>
              <a:rPr lang="en-US" altLang="en-US" sz="2600"/>
              <a:t>).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600"/>
              <a:t>Search for a record on a non-ordering field?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600"/>
              <a:t>Reading the records in order of the ordering field is also quite efficient.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sz="2600"/>
              <a:t>Reading the records in any order?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C6CA652-2A3C-4877-AB70-F0F48B041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altLang="en-US"/>
              <a:t>Clustered Files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72395ACE-71D5-440F-99BD-359DB840295A}"/>
              </a:ext>
            </a:extLst>
          </p:cNvPr>
          <p:cNvGrpSpPr>
            <a:grpSpLocks/>
          </p:cNvGrpSpPr>
          <p:nvPr/>
        </p:nvGrpSpPr>
        <p:grpSpPr bwMode="auto">
          <a:xfrm>
            <a:off x="38100" y="2286000"/>
            <a:ext cx="8801100" cy="3009900"/>
            <a:chOff x="24" y="1944"/>
            <a:chExt cx="5544" cy="1896"/>
          </a:xfrm>
        </p:grpSpPr>
        <p:sp>
          <p:nvSpPr>
            <p:cNvPr id="48133" name="Text Box 21">
              <a:extLst>
                <a:ext uri="{FF2B5EF4-FFF2-40B4-BE49-F238E27FC236}">
                  <a16:creationId xmlns:a16="http://schemas.microsoft.com/office/drawing/2014/main" id="{5FEFA064-EAC7-4F8D-BB4A-EED8F6C7C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" y="2496"/>
              <a:ext cx="9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BIRTHDATE</a:t>
              </a:r>
            </a:p>
          </p:txBody>
        </p:sp>
        <p:grpSp>
          <p:nvGrpSpPr>
            <p:cNvPr id="48134" name="Group 22">
              <a:extLst>
                <a:ext uri="{FF2B5EF4-FFF2-40B4-BE49-F238E27FC236}">
                  <a16:creationId xmlns:a16="http://schemas.microsoft.com/office/drawing/2014/main" id="{BF9842E9-EC51-440A-8339-FAB7B0E04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1944"/>
              <a:ext cx="5472" cy="1896"/>
              <a:chOff x="96" y="1944"/>
              <a:chExt cx="5472" cy="1896"/>
            </a:xfrm>
          </p:grpSpPr>
          <p:sp>
            <p:nvSpPr>
              <p:cNvPr id="48135" name="Text Box 23">
                <a:extLst>
                  <a:ext uri="{FF2B5EF4-FFF2-40B4-BE49-F238E27FC236}">
                    <a16:creationId xmlns:a16="http://schemas.microsoft.com/office/drawing/2014/main" id="{6F91EB2B-798B-4407-9708-6F0A9DF338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" y="1944"/>
                <a:ext cx="720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/>
                  <a:t>DEPTNUM</a:t>
                </a:r>
              </a:p>
            </p:txBody>
          </p:sp>
          <p:grpSp>
            <p:nvGrpSpPr>
              <p:cNvPr id="48136" name="Group 24">
                <a:extLst>
                  <a:ext uri="{FF2B5EF4-FFF2-40B4-BE49-F238E27FC236}">
                    <a16:creationId xmlns:a16="http://schemas.microsoft.com/office/drawing/2014/main" id="{A99A38C5-D6B5-4B34-BC95-ED2D6B9D9F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1968"/>
                <a:ext cx="5376" cy="1872"/>
                <a:chOff x="192" y="1968"/>
                <a:chExt cx="5376" cy="1872"/>
              </a:xfrm>
            </p:grpSpPr>
            <p:grpSp>
              <p:nvGrpSpPr>
                <p:cNvPr id="48137" name="Group 25">
                  <a:extLst>
                    <a:ext uri="{FF2B5EF4-FFF2-40B4-BE49-F238E27FC236}">
                      <a16:creationId xmlns:a16="http://schemas.microsoft.com/office/drawing/2014/main" id="{B8A69A7C-27B6-42C1-B577-155CE300B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4" y="2976"/>
                  <a:ext cx="864" cy="864"/>
                  <a:chOff x="2520" y="3600"/>
                  <a:chExt cx="2160" cy="2160"/>
                </a:xfrm>
              </p:grpSpPr>
              <p:sp>
                <p:nvSpPr>
                  <p:cNvPr id="48207" name="Text Box 26">
                    <a:extLst>
                      <a:ext uri="{FF2B5EF4-FFF2-40B4-BE49-F238E27FC236}">
                        <a16:creationId xmlns:a16="http://schemas.microsoft.com/office/drawing/2014/main" id="{76860418-6851-481B-904E-1E0D54FE63F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6</a:t>
                    </a:r>
                  </a:p>
                </p:txBody>
              </p:sp>
              <p:sp>
                <p:nvSpPr>
                  <p:cNvPr id="48208" name="Text Box 27">
                    <a:extLst>
                      <a:ext uri="{FF2B5EF4-FFF2-40B4-BE49-F238E27FC236}">
                        <a16:creationId xmlns:a16="http://schemas.microsoft.com/office/drawing/2014/main" id="{F3E15F5F-F526-4625-A3B0-2DAE4E3ADFF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6</a:t>
                    </a:r>
                  </a:p>
                </p:txBody>
              </p:sp>
              <p:sp>
                <p:nvSpPr>
                  <p:cNvPr id="48209" name="Text Box 28">
                    <a:extLst>
                      <a:ext uri="{FF2B5EF4-FFF2-40B4-BE49-F238E27FC236}">
                        <a16:creationId xmlns:a16="http://schemas.microsoft.com/office/drawing/2014/main" id="{8B6D28CB-5B0E-4EF8-AC37-C62D037228F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6</a:t>
                    </a:r>
                  </a:p>
                </p:txBody>
              </p:sp>
              <p:sp>
                <p:nvSpPr>
                  <p:cNvPr id="48210" name="Text Box 29">
                    <a:extLst>
                      <a:ext uri="{FF2B5EF4-FFF2-40B4-BE49-F238E27FC236}">
                        <a16:creationId xmlns:a16="http://schemas.microsoft.com/office/drawing/2014/main" id="{4105BB08-7956-40F4-BA63-A782A303A5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6</a:t>
                    </a:r>
                  </a:p>
                </p:txBody>
              </p:sp>
              <p:sp>
                <p:nvSpPr>
                  <p:cNvPr id="48211" name="Rectangle 30">
                    <a:extLst>
                      <a:ext uri="{FF2B5EF4-FFF2-40B4-BE49-F238E27FC236}">
                        <a16:creationId xmlns:a16="http://schemas.microsoft.com/office/drawing/2014/main" id="{526D3C40-3462-4BDC-85A0-7A0D246276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212" name="Line 31">
                    <a:extLst>
                      <a:ext uri="{FF2B5EF4-FFF2-40B4-BE49-F238E27FC236}">
                        <a16:creationId xmlns:a16="http://schemas.microsoft.com/office/drawing/2014/main" id="{6BB2A560-4954-4E87-87FB-71B74A56B0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3" name="Line 32">
                    <a:extLst>
                      <a:ext uri="{FF2B5EF4-FFF2-40B4-BE49-F238E27FC236}">
                        <a16:creationId xmlns:a16="http://schemas.microsoft.com/office/drawing/2014/main" id="{51C59B83-BE78-40D7-AE55-5AEA9A93A2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4" name="Line 33">
                    <a:extLst>
                      <a:ext uri="{FF2B5EF4-FFF2-40B4-BE49-F238E27FC236}">
                        <a16:creationId xmlns:a16="http://schemas.microsoft.com/office/drawing/2014/main" id="{065C843D-3E12-40A7-9410-CC1CBCA20A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5" name="Line 34">
                    <a:extLst>
                      <a:ext uri="{FF2B5EF4-FFF2-40B4-BE49-F238E27FC236}">
                        <a16:creationId xmlns:a16="http://schemas.microsoft.com/office/drawing/2014/main" id="{9D49A334-BA01-4D63-A822-B273BD8224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6" name="Line 35">
                    <a:extLst>
                      <a:ext uri="{FF2B5EF4-FFF2-40B4-BE49-F238E27FC236}">
                        <a16:creationId xmlns:a16="http://schemas.microsoft.com/office/drawing/2014/main" id="{EA82EC26-0ADF-43AB-AD80-045327570A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7" name="Line 36">
                    <a:extLst>
                      <a:ext uri="{FF2B5EF4-FFF2-40B4-BE49-F238E27FC236}">
                        <a16:creationId xmlns:a16="http://schemas.microsoft.com/office/drawing/2014/main" id="{64A70B15-9432-4E62-BEB6-DE1D2E7E9E4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18" name="Line 37">
                    <a:extLst>
                      <a:ext uri="{FF2B5EF4-FFF2-40B4-BE49-F238E27FC236}">
                        <a16:creationId xmlns:a16="http://schemas.microsoft.com/office/drawing/2014/main" id="{77DF36EB-5098-413B-BCC3-B8FF26E406A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138" name="Text Box 38">
                  <a:extLst>
                    <a:ext uri="{FF2B5EF4-FFF2-40B4-BE49-F238E27FC236}">
                      <a16:creationId xmlns:a16="http://schemas.microsoft.com/office/drawing/2014/main" id="{EC1C97D7-BB4A-4FF7-B326-ABFCC42F71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4" y="2088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5000"/>
                    <a:buFont typeface="Monotype Sorts" pitchFamily="-84" charset="2"/>
                    <a:buChar char="o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65000"/>
                    <a:buFont typeface="Monotype Sorts" pitchFamily="-84" charset="2"/>
                    <a:buChar char="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 b="1"/>
                    <a:t>NAME</a:t>
                  </a:r>
                </a:p>
              </p:txBody>
            </p:sp>
            <p:sp>
              <p:nvSpPr>
                <p:cNvPr id="48139" name="Text Box 39">
                  <a:extLst>
                    <a:ext uri="{FF2B5EF4-FFF2-40B4-BE49-F238E27FC236}">
                      <a16:creationId xmlns:a16="http://schemas.microsoft.com/office/drawing/2014/main" id="{F0B56FE0-C55B-49A0-AF11-5A5C471F41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4" y="2232"/>
                  <a:ext cx="432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5000"/>
                    <a:buFont typeface="Monotype Sorts" pitchFamily="-84" charset="2"/>
                    <a:buChar char="o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65000"/>
                    <a:buFont typeface="Monotype Sorts" pitchFamily="-84" charset="2"/>
                    <a:buChar char="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 b="1"/>
                    <a:t>SSN</a:t>
                  </a:r>
                </a:p>
              </p:txBody>
            </p:sp>
            <p:sp>
              <p:nvSpPr>
                <p:cNvPr id="48140" name="Text Box 40">
                  <a:extLst>
                    <a:ext uri="{FF2B5EF4-FFF2-40B4-BE49-F238E27FC236}">
                      <a16:creationId xmlns:a16="http://schemas.microsoft.com/office/drawing/2014/main" id="{4716E2C7-6E9C-4B2D-95F2-73E0E91244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4" y="2376"/>
                  <a:ext cx="57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5000"/>
                    <a:buFont typeface="Monotype Sorts" pitchFamily="-84" charset="2"/>
                    <a:buChar char="o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65000"/>
                    <a:buFont typeface="Monotype Sorts" pitchFamily="-84" charset="2"/>
                    <a:buChar char="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 b="1"/>
                    <a:t>JOB</a:t>
                  </a:r>
                </a:p>
              </p:txBody>
            </p:sp>
            <p:sp>
              <p:nvSpPr>
                <p:cNvPr id="48141" name="Text Box 41">
                  <a:extLst>
                    <a:ext uri="{FF2B5EF4-FFF2-40B4-BE49-F238E27FC236}">
                      <a16:creationId xmlns:a16="http://schemas.microsoft.com/office/drawing/2014/main" id="{F1B31948-EF0C-461D-B678-38EBF119D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2640"/>
                  <a:ext cx="624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5000"/>
                    <a:buFont typeface="Monotype Sorts" pitchFamily="-84" charset="2"/>
                    <a:buChar char="o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65000"/>
                    <a:buFont typeface="Monotype Sorts" pitchFamily="-84" charset="2"/>
                    <a:buChar char="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»"/>
                    <a:defRPr sz="2000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 b="1"/>
                    <a:t>SALARY</a:t>
                  </a:r>
                </a:p>
              </p:txBody>
            </p:sp>
            <p:grpSp>
              <p:nvGrpSpPr>
                <p:cNvPr id="48142" name="Group 42">
                  <a:extLst>
                    <a:ext uri="{FF2B5EF4-FFF2-40B4-BE49-F238E27FC236}">
                      <a16:creationId xmlns:a16="http://schemas.microsoft.com/office/drawing/2014/main" id="{FAFCB999-A3F0-49B3-A0A5-A67EE381FE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6" y="1968"/>
                  <a:ext cx="864" cy="864"/>
                  <a:chOff x="2520" y="3600"/>
                  <a:chExt cx="2160" cy="2160"/>
                </a:xfrm>
              </p:grpSpPr>
              <p:sp>
                <p:nvSpPr>
                  <p:cNvPr id="48195" name="Text Box 43">
                    <a:extLst>
                      <a:ext uri="{FF2B5EF4-FFF2-40B4-BE49-F238E27FC236}">
                        <a16:creationId xmlns:a16="http://schemas.microsoft.com/office/drawing/2014/main" id="{B0B0D922-D51A-45BE-B9AC-7373B6C872A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1</a:t>
                    </a:r>
                  </a:p>
                </p:txBody>
              </p:sp>
              <p:sp>
                <p:nvSpPr>
                  <p:cNvPr id="48196" name="Text Box 44">
                    <a:extLst>
                      <a:ext uri="{FF2B5EF4-FFF2-40B4-BE49-F238E27FC236}">
                        <a16:creationId xmlns:a16="http://schemas.microsoft.com/office/drawing/2014/main" id="{66BB9075-5137-4AC8-B3B3-5B4707437D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1</a:t>
                    </a:r>
                  </a:p>
                </p:txBody>
              </p:sp>
              <p:sp>
                <p:nvSpPr>
                  <p:cNvPr id="48197" name="Text Box 45">
                    <a:extLst>
                      <a:ext uri="{FF2B5EF4-FFF2-40B4-BE49-F238E27FC236}">
                        <a16:creationId xmlns:a16="http://schemas.microsoft.com/office/drawing/2014/main" id="{B77FB764-18C7-47DB-9915-B627037B328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1</a:t>
                    </a:r>
                  </a:p>
                </p:txBody>
              </p:sp>
              <p:sp>
                <p:nvSpPr>
                  <p:cNvPr id="48198" name="Text Box 46">
                    <a:extLst>
                      <a:ext uri="{FF2B5EF4-FFF2-40B4-BE49-F238E27FC236}">
                        <a16:creationId xmlns:a16="http://schemas.microsoft.com/office/drawing/2014/main" id="{71EA5538-DC29-4BBA-AE51-7D6493955D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2</a:t>
                    </a:r>
                  </a:p>
                </p:txBody>
              </p:sp>
              <p:sp>
                <p:nvSpPr>
                  <p:cNvPr id="48199" name="Rectangle 47">
                    <a:extLst>
                      <a:ext uri="{FF2B5EF4-FFF2-40B4-BE49-F238E27FC236}">
                        <a16:creationId xmlns:a16="http://schemas.microsoft.com/office/drawing/2014/main" id="{CD1DCF2F-98AF-4A65-A93A-F600ECBD7A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200" name="Line 48">
                    <a:extLst>
                      <a:ext uri="{FF2B5EF4-FFF2-40B4-BE49-F238E27FC236}">
                        <a16:creationId xmlns:a16="http://schemas.microsoft.com/office/drawing/2014/main" id="{516DE021-A6A4-4319-AEB9-D06C048504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1" name="Line 49">
                    <a:extLst>
                      <a:ext uri="{FF2B5EF4-FFF2-40B4-BE49-F238E27FC236}">
                        <a16:creationId xmlns:a16="http://schemas.microsoft.com/office/drawing/2014/main" id="{EAA9689E-8AB9-4686-9511-1A8944EBA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2" name="Line 50">
                    <a:extLst>
                      <a:ext uri="{FF2B5EF4-FFF2-40B4-BE49-F238E27FC236}">
                        <a16:creationId xmlns:a16="http://schemas.microsoft.com/office/drawing/2014/main" id="{7906D7C2-8D15-4AEA-85E2-1256EB02F4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3" name="Line 51">
                    <a:extLst>
                      <a:ext uri="{FF2B5EF4-FFF2-40B4-BE49-F238E27FC236}">
                        <a16:creationId xmlns:a16="http://schemas.microsoft.com/office/drawing/2014/main" id="{0FB585E3-2B7F-4EF9-9CE7-9D64136582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4" name="Line 52">
                    <a:extLst>
                      <a:ext uri="{FF2B5EF4-FFF2-40B4-BE49-F238E27FC236}">
                        <a16:creationId xmlns:a16="http://schemas.microsoft.com/office/drawing/2014/main" id="{B71CD2E3-D7F7-44EE-BAF3-CDB7DF1AD8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5" name="Line 53">
                    <a:extLst>
                      <a:ext uri="{FF2B5EF4-FFF2-40B4-BE49-F238E27FC236}">
                        <a16:creationId xmlns:a16="http://schemas.microsoft.com/office/drawing/2014/main" id="{EF6542AF-DFCA-405F-84B3-DA2E02C8B0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06" name="Line 54">
                    <a:extLst>
                      <a:ext uri="{FF2B5EF4-FFF2-40B4-BE49-F238E27FC236}">
                        <a16:creationId xmlns:a16="http://schemas.microsoft.com/office/drawing/2014/main" id="{962700EA-152B-4397-B821-E169DF48A7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43" name="Group 55">
                  <a:extLst>
                    <a:ext uri="{FF2B5EF4-FFF2-40B4-BE49-F238E27FC236}">
                      <a16:creationId xmlns:a16="http://schemas.microsoft.com/office/drawing/2014/main" id="{DC5CFD7E-2500-42ED-A2CA-3D3C64548B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2" y="1968"/>
                  <a:ext cx="864" cy="864"/>
                  <a:chOff x="2520" y="3600"/>
                  <a:chExt cx="2160" cy="2160"/>
                </a:xfrm>
              </p:grpSpPr>
              <p:sp>
                <p:nvSpPr>
                  <p:cNvPr id="48183" name="Text Box 56">
                    <a:extLst>
                      <a:ext uri="{FF2B5EF4-FFF2-40B4-BE49-F238E27FC236}">
                        <a16:creationId xmlns:a16="http://schemas.microsoft.com/office/drawing/2014/main" id="{5F8384CF-68DD-4EFA-BDD8-4C1142835A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3</a:t>
                    </a:r>
                  </a:p>
                </p:txBody>
              </p:sp>
              <p:sp>
                <p:nvSpPr>
                  <p:cNvPr id="48184" name="Text Box 57">
                    <a:extLst>
                      <a:ext uri="{FF2B5EF4-FFF2-40B4-BE49-F238E27FC236}">
                        <a16:creationId xmlns:a16="http://schemas.microsoft.com/office/drawing/2014/main" id="{0EAB4F8E-476B-48FD-A22E-82B6FB91633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3</a:t>
                    </a:r>
                  </a:p>
                </p:txBody>
              </p:sp>
              <p:sp>
                <p:nvSpPr>
                  <p:cNvPr id="48185" name="Text Box 58">
                    <a:extLst>
                      <a:ext uri="{FF2B5EF4-FFF2-40B4-BE49-F238E27FC236}">
                        <a16:creationId xmlns:a16="http://schemas.microsoft.com/office/drawing/2014/main" id="{7FFA42BC-B1B5-4881-9EB0-85B319BA5E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4</a:t>
                    </a:r>
                  </a:p>
                </p:txBody>
              </p:sp>
              <p:sp>
                <p:nvSpPr>
                  <p:cNvPr id="48186" name="Text Box 59">
                    <a:extLst>
                      <a:ext uri="{FF2B5EF4-FFF2-40B4-BE49-F238E27FC236}">
                        <a16:creationId xmlns:a16="http://schemas.microsoft.com/office/drawing/2014/main" id="{FD1836F0-9549-4444-8BB4-E4433A12DD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4</a:t>
                    </a:r>
                  </a:p>
                </p:txBody>
              </p:sp>
              <p:sp>
                <p:nvSpPr>
                  <p:cNvPr id="48187" name="Rectangle 60">
                    <a:extLst>
                      <a:ext uri="{FF2B5EF4-FFF2-40B4-BE49-F238E27FC236}">
                        <a16:creationId xmlns:a16="http://schemas.microsoft.com/office/drawing/2014/main" id="{85E42359-717E-4B2A-91B4-B4801DEF55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188" name="Line 61">
                    <a:extLst>
                      <a:ext uri="{FF2B5EF4-FFF2-40B4-BE49-F238E27FC236}">
                        <a16:creationId xmlns:a16="http://schemas.microsoft.com/office/drawing/2014/main" id="{AB7ADC59-4577-406C-ACCB-C8974F58AD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89" name="Line 62">
                    <a:extLst>
                      <a:ext uri="{FF2B5EF4-FFF2-40B4-BE49-F238E27FC236}">
                        <a16:creationId xmlns:a16="http://schemas.microsoft.com/office/drawing/2014/main" id="{EB678888-CC19-447E-A666-61BBB53DEB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90" name="Line 63">
                    <a:extLst>
                      <a:ext uri="{FF2B5EF4-FFF2-40B4-BE49-F238E27FC236}">
                        <a16:creationId xmlns:a16="http://schemas.microsoft.com/office/drawing/2014/main" id="{493F9AB5-9B42-4AEE-8CAA-FF7D9BBEB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91" name="Line 64">
                    <a:extLst>
                      <a:ext uri="{FF2B5EF4-FFF2-40B4-BE49-F238E27FC236}">
                        <a16:creationId xmlns:a16="http://schemas.microsoft.com/office/drawing/2014/main" id="{30E55F70-8737-40E3-9EBE-F2A575EAE9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92" name="Line 65">
                    <a:extLst>
                      <a:ext uri="{FF2B5EF4-FFF2-40B4-BE49-F238E27FC236}">
                        <a16:creationId xmlns:a16="http://schemas.microsoft.com/office/drawing/2014/main" id="{4812F488-8CA3-4DC0-B748-4FD24A690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93" name="Line 66">
                    <a:extLst>
                      <a:ext uri="{FF2B5EF4-FFF2-40B4-BE49-F238E27FC236}">
                        <a16:creationId xmlns:a16="http://schemas.microsoft.com/office/drawing/2014/main" id="{3C753D12-7A5F-4DD6-A223-6A9585C9AD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94" name="Line 67">
                    <a:extLst>
                      <a:ext uri="{FF2B5EF4-FFF2-40B4-BE49-F238E27FC236}">
                        <a16:creationId xmlns:a16="http://schemas.microsoft.com/office/drawing/2014/main" id="{21D4772E-408C-49E2-B849-AAA66A75C9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44" name="Group 68">
                  <a:extLst>
                    <a:ext uri="{FF2B5EF4-FFF2-40B4-BE49-F238E27FC236}">
                      <a16:creationId xmlns:a16="http://schemas.microsoft.com/office/drawing/2014/main" id="{53CB35DD-D2AB-4A6A-B8E2-14F7DC9EEA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84" y="2976"/>
                  <a:ext cx="864" cy="864"/>
                  <a:chOff x="2520" y="3600"/>
                  <a:chExt cx="2160" cy="2160"/>
                </a:xfrm>
              </p:grpSpPr>
              <p:sp>
                <p:nvSpPr>
                  <p:cNvPr id="48171" name="Text Box 69">
                    <a:extLst>
                      <a:ext uri="{FF2B5EF4-FFF2-40B4-BE49-F238E27FC236}">
                        <a16:creationId xmlns:a16="http://schemas.microsoft.com/office/drawing/2014/main" id="{3C51659A-A9D3-4330-BF96-E62A0091E3F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5</a:t>
                    </a:r>
                  </a:p>
                </p:txBody>
              </p:sp>
              <p:sp>
                <p:nvSpPr>
                  <p:cNvPr id="48172" name="Text Box 70">
                    <a:extLst>
                      <a:ext uri="{FF2B5EF4-FFF2-40B4-BE49-F238E27FC236}">
                        <a16:creationId xmlns:a16="http://schemas.microsoft.com/office/drawing/2014/main" id="{4E616982-C891-4DE2-A964-BDDC6F430BE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5</a:t>
                    </a:r>
                  </a:p>
                </p:txBody>
              </p:sp>
              <p:sp>
                <p:nvSpPr>
                  <p:cNvPr id="48173" name="Text Box 71">
                    <a:extLst>
                      <a:ext uri="{FF2B5EF4-FFF2-40B4-BE49-F238E27FC236}">
                        <a16:creationId xmlns:a16="http://schemas.microsoft.com/office/drawing/2014/main" id="{1086B7F5-9E7C-4AA9-819C-E5E7C1B089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5</a:t>
                    </a:r>
                  </a:p>
                </p:txBody>
              </p:sp>
              <p:sp>
                <p:nvSpPr>
                  <p:cNvPr id="48174" name="Text Box 72">
                    <a:extLst>
                      <a:ext uri="{FF2B5EF4-FFF2-40B4-BE49-F238E27FC236}">
                        <a16:creationId xmlns:a16="http://schemas.microsoft.com/office/drawing/2014/main" id="{BDA46441-FF4E-42C6-BC6A-5C630EEA2DF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5</a:t>
                    </a:r>
                  </a:p>
                </p:txBody>
              </p:sp>
              <p:sp>
                <p:nvSpPr>
                  <p:cNvPr id="48175" name="Rectangle 73">
                    <a:extLst>
                      <a:ext uri="{FF2B5EF4-FFF2-40B4-BE49-F238E27FC236}">
                        <a16:creationId xmlns:a16="http://schemas.microsoft.com/office/drawing/2014/main" id="{44A46DD2-4D30-4CA7-96A8-AEA10BDFAC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176" name="Line 74">
                    <a:extLst>
                      <a:ext uri="{FF2B5EF4-FFF2-40B4-BE49-F238E27FC236}">
                        <a16:creationId xmlns:a16="http://schemas.microsoft.com/office/drawing/2014/main" id="{3DCEA826-EFBA-40B8-B298-DC7FEB250B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77" name="Line 75">
                    <a:extLst>
                      <a:ext uri="{FF2B5EF4-FFF2-40B4-BE49-F238E27FC236}">
                        <a16:creationId xmlns:a16="http://schemas.microsoft.com/office/drawing/2014/main" id="{A12ABB36-327C-46CF-A115-68F7E52BE4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78" name="Line 76">
                    <a:extLst>
                      <a:ext uri="{FF2B5EF4-FFF2-40B4-BE49-F238E27FC236}">
                        <a16:creationId xmlns:a16="http://schemas.microsoft.com/office/drawing/2014/main" id="{2962045B-3E7B-46D7-B3FA-49FAA72A51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79" name="Line 77">
                    <a:extLst>
                      <a:ext uri="{FF2B5EF4-FFF2-40B4-BE49-F238E27FC236}">
                        <a16:creationId xmlns:a16="http://schemas.microsoft.com/office/drawing/2014/main" id="{52960C94-D271-427F-A1B8-847F3C42C1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80" name="Line 78">
                    <a:extLst>
                      <a:ext uri="{FF2B5EF4-FFF2-40B4-BE49-F238E27FC236}">
                        <a16:creationId xmlns:a16="http://schemas.microsoft.com/office/drawing/2014/main" id="{12F88A88-92A6-48B1-89D5-87F59E8FFE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81" name="Line 79">
                    <a:extLst>
                      <a:ext uri="{FF2B5EF4-FFF2-40B4-BE49-F238E27FC236}">
                        <a16:creationId xmlns:a16="http://schemas.microsoft.com/office/drawing/2014/main" id="{FD28318E-5BE2-4332-B5B2-5A07640EC7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82" name="Line 80">
                    <a:extLst>
                      <a:ext uri="{FF2B5EF4-FFF2-40B4-BE49-F238E27FC236}">
                        <a16:creationId xmlns:a16="http://schemas.microsoft.com/office/drawing/2014/main" id="{DFD43938-F682-48E6-9D99-2EBDF9513D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45" name="Group 81">
                  <a:extLst>
                    <a:ext uri="{FF2B5EF4-FFF2-40B4-BE49-F238E27FC236}">
                      <a16:creationId xmlns:a16="http://schemas.microsoft.com/office/drawing/2014/main" id="{B4DD4158-3076-417D-B986-1D15B9484F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32" y="1968"/>
                  <a:ext cx="864" cy="864"/>
                  <a:chOff x="2520" y="3600"/>
                  <a:chExt cx="2160" cy="2160"/>
                </a:xfrm>
              </p:grpSpPr>
              <p:sp>
                <p:nvSpPr>
                  <p:cNvPr id="48159" name="Text Box 82">
                    <a:extLst>
                      <a:ext uri="{FF2B5EF4-FFF2-40B4-BE49-F238E27FC236}">
                        <a16:creationId xmlns:a16="http://schemas.microsoft.com/office/drawing/2014/main" id="{77A7219C-090B-4E9F-B64B-FDF4D3D044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2</a:t>
                    </a:r>
                  </a:p>
                </p:txBody>
              </p:sp>
              <p:sp>
                <p:nvSpPr>
                  <p:cNvPr id="48160" name="Text Box 83">
                    <a:extLst>
                      <a:ext uri="{FF2B5EF4-FFF2-40B4-BE49-F238E27FC236}">
                        <a16:creationId xmlns:a16="http://schemas.microsoft.com/office/drawing/2014/main" id="{E5169646-15DC-491C-87E3-460C8F1029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3</a:t>
                    </a:r>
                  </a:p>
                </p:txBody>
              </p:sp>
              <p:sp>
                <p:nvSpPr>
                  <p:cNvPr id="48161" name="Text Box 84">
                    <a:extLst>
                      <a:ext uri="{FF2B5EF4-FFF2-40B4-BE49-F238E27FC236}">
                        <a16:creationId xmlns:a16="http://schemas.microsoft.com/office/drawing/2014/main" id="{BFE8D6E3-4BCF-48A4-8B7D-12BEDE12E8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3</a:t>
                    </a:r>
                  </a:p>
                </p:txBody>
              </p:sp>
              <p:sp>
                <p:nvSpPr>
                  <p:cNvPr id="48162" name="Text Box 85">
                    <a:extLst>
                      <a:ext uri="{FF2B5EF4-FFF2-40B4-BE49-F238E27FC236}">
                        <a16:creationId xmlns:a16="http://schemas.microsoft.com/office/drawing/2014/main" id="{BB2DB5EA-3551-4121-953D-3192C129FC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3</a:t>
                    </a:r>
                  </a:p>
                </p:txBody>
              </p:sp>
              <p:sp>
                <p:nvSpPr>
                  <p:cNvPr id="48163" name="Rectangle 86">
                    <a:extLst>
                      <a:ext uri="{FF2B5EF4-FFF2-40B4-BE49-F238E27FC236}">
                        <a16:creationId xmlns:a16="http://schemas.microsoft.com/office/drawing/2014/main" id="{34BEDA5F-42D2-4688-940A-D1AB9DFE76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164" name="Line 87">
                    <a:extLst>
                      <a:ext uri="{FF2B5EF4-FFF2-40B4-BE49-F238E27FC236}">
                        <a16:creationId xmlns:a16="http://schemas.microsoft.com/office/drawing/2014/main" id="{E1B6BE02-BA27-4727-A981-F1D7E1A79F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65" name="Line 88">
                    <a:extLst>
                      <a:ext uri="{FF2B5EF4-FFF2-40B4-BE49-F238E27FC236}">
                        <a16:creationId xmlns:a16="http://schemas.microsoft.com/office/drawing/2014/main" id="{58A82599-4967-4F06-9C8D-C00844143A2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66" name="Line 89">
                    <a:extLst>
                      <a:ext uri="{FF2B5EF4-FFF2-40B4-BE49-F238E27FC236}">
                        <a16:creationId xmlns:a16="http://schemas.microsoft.com/office/drawing/2014/main" id="{72912E41-C171-43FC-BB3F-102C530382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67" name="Line 90">
                    <a:extLst>
                      <a:ext uri="{FF2B5EF4-FFF2-40B4-BE49-F238E27FC236}">
                        <a16:creationId xmlns:a16="http://schemas.microsoft.com/office/drawing/2014/main" id="{A96736C1-A5F7-4258-A50B-F50F8E880D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68" name="Line 91">
                    <a:extLst>
                      <a:ext uri="{FF2B5EF4-FFF2-40B4-BE49-F238E27FC236}">
                        <a16:creationId xmlns:a16="http://schemas.microsoft.com/office/drawing/2014/main" id="{5F2B3558-08B4-40FC-BCAE-CF83C3ADB2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69" name="Line 92">
                    <a:extLst>
                      <a:ext uri="{FF2B5EF4-FFF2-40B4-BE49-F238E27FC236}">
                        <a16:creationId xmlns:a16="http://schemas.microsoft.com/office/drawing/2014/main" id="{E9D7EA0B-0BE8-4F91-BEE3-F88DA661EA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70" name="Line 93">
                    <a:extLst>
                      <a:ext uri="{FF2B5EF4-FFF2-40B4-BE49-F238E27FC236}">
                        <a16:creationId xmlns:a16="http://schemas.microsoft.com/office/drawing/2014/main" id="{02CDC0A2-66DC-43FC-9798-C4F189D544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46" name="Group 94">
                  <a:extLst>
                    <a:ext uri="{FF2B5EF4-FFF2-40B4-BE49-F238E27FC236}">
                      <a16:creationId xmlns:a16="http://schemas.microsoft.com/office/drawing/2014/main" id="{489D0BF3-C116-4A17-B6D3-8C52D0DE0E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04" y="2976"/>
                  <a:ext cx="864" cy="864"/>
                  <a:chOff x="2520" y="3600"/>
                  <a:chExt cx="2160" cy="2160"/>
                </a:xfrm>
              </p:grpSpPr>
              <p:sp>
                <p:nvSpPr>
                  <p:cNvPr id="48147" name="Text Box 95">
                    <a:extLst>
                      <a:ext uri="{FF2B5EF4-FFF2-40B4-BE49-F238E27FC236}">
                        <a16:creationId xmlns:a16="http://schemas.microsoft.com/office/drawing/2014/main" id="{115F8CDD-6C90-4A86-91F5-E2851CBE351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2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6</a:t>
                    </a:r>
                  </a:p>
                </p:txBody>
              </p:sp>
              <p:sp>
                <p:nvSpPr>
                  <p:cNvPr id="48148" name="Text Box 96">
                    <a:extLst>
                      <a:ext uri="{FF2B5EF4-FFF2-40B4-BE49-F238E27FC236}">
                        <a16:creationId xmlns:a16="http://schemas.microsoft.com/office/drawing/2014/main" id="{8DEA89D9-6AC2-4F2D-A29F-E10A9CB4D5F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6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8</a:t>
                    </a:r>
                  </a:p>
                </p:txBody>
              </p:sp>
              <p:sp>
                <p:nvSpPr>
                  <p:cNvPr id="48149" name="Text Box 97">
                    <a:extLst>
                      <a:ext uri="{FF2B5EF4-FFF2-40B4-BE49-F238E27FC236}">
                        <a16:creationId xmlns:a16="http://schemas.microsoft.com/office/drawing/2014/main" id="{1172AA57-89F6-4828-9947-A462EE26698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8</a:t>
                    </a:r>
                  </a:p>
                </p:txBody>
              </p:sp>
              <p:sp>
                <p:nvSpPr>
                  <p:cNvPr id="48150" name="Text Box 98">
                    <a:extLst>
                      <a:ext uri="{FF2B5EF4-FFF2-40B4-BE49-F238E27FC236}">
                        <a16:creationId xmlns:a16="http://schemas.microsoft.com/office/drawing/2014/main" id="{6399672A-C5E8-49EA-8A62-8866377C26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40" y="3600"/>
                    <a:ext cx="540" cy="36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1200" b="1"/>
                      <a:t>8</a:t>
                    </a:r>
                  </a:p>
                </p:txBody>
              </p:sp>
              <p:sp>
                <p:nvSpPr>
                  <p:cNvPr id="48151" name="Rectangle 99">
                    <a:extLst>
                      <a:ext uri="{FF2B5EF4-FFF2-40B4-BE49-F238E27FC236}">
                        <a16:creationId xmlns:a16="http://schemas.microsoft.com/office/drawing/2014/main" id="{0C45ECB4-4761-4446-A7B3-22839DA796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20" y="3960"/>
                    <a:ext cx="2160" cy="1800"/>
                  </a:xfrm>
                  <a:prstGeom prst="rect">
                    <a:avLst/>
                  </a:prstGeom>
                  <a:noFill/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tx1"/>
                      </a:buClr>
                      <a:buSzPct val="75000"/>
                      <a:buFont typeface="Monotype Sorts" pitchFamily="-84" charset="2"/>
                      <a:buChar char="o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65000"/>
                      <a:buFont typeface="Monotype Sorts" pitchFamily="-84" charset="2"/>
                      <a:buChar char="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1"/>
                      </a:buClr>
                      <a:buSzPct val="100000"/>
                      <a:buChar char="»"/>
                      <a:defRPr sz="20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lnSpc>
                        <a:spcPct val="90000"/>
                      </a:lnSpc>
                      <a:buFont typeface="Monotype Sorts" pitchFamily="-84" charset="2"/>
                      <a:buNone/>
                    </a:pPr>
                    <a:endParaRPr lang="en-US" altLang="en-US"/>
                  </a:p>
                </p:txBody>
              </p:sp>
              <p:sp>
                <p:nvSpPr>
                  <p:cNvPr id="48152" name="Line 100">
                    <a:extLst>
                      <a:ext uri="{FF2B5EF4-FFF2-40B4-BE49-F238E27FC236}">
                        <a16:creationId xmlns:a16="http://schemas.microsoft.com/office/drawing/2014/main" id="{602379C4-9AC7-481A-9021-14EE5C398F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32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3" name="Line 101">
                    <a:extLst>
                      <a:ext uri="{FF2B5EF4-FFF2-40B4-BE49-F238E27FC236}">
                        <a16:creationId xmlns:a16="http://schemas.microsoft.com/office/drawing/2014/main" id="{FC319DD5-485B-4E0C-AC9C-43AFDEA75D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468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4" name="Line 102">
                    <a:extLst>
                      <a:ext uri="{FF2B5EF4-FFF2-40B4-BE49-F238E27FC236}">
                        <a16:creationId xmlns:a16="http://schemas.microsoft.com/office/drawing/2014/main" id="{964C78AC-A364-41AA-9AF7-91F80F40F5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04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5" name="Line 103">
                    <a:extLst>
                      <a:ext uri="{FF2B5EF4-FFF2-40B4-BE49-F238E27FC236}">
                        <a16:creationId xmlns:a16="http://schemas.microsoft.com/office/drawing/2014/main" id="{2CF743DB-FCB4-4E56-8058-F3AAA080577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20" y="5400"/>
                    <a:ext cx="21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6" name="Line 104">
                    <a:extLst>
                      <a:ext uri="{FF2B5EF4-FFF2-40B4-BE49-F238E27FC236}">
                        <a16:creationId xmlns:a16="http://schemas.microsoft.com/office/drawing/2014/main" id="{93F9D53F-B7FF-473E-B4CE-A82C14ED00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6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7" name="Line 105">
                    <a:extLst>
                      <a:ext uri="{FF2B5EF4-FFF2-40B4-BE49-F238E27FC236}">
                        <a16:creationId xmlns:a16="http://schemas.microsoft.com/office/drawing/2014/main" id="{79278672-F30D-4E39-AE19-155DA6B6B3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0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158" name="Line 106">
                    <a:extLst>
                      <a:ext uri="{FF2B5EF4-FFF2-40B4-BE49-F238E27FC236}">
                        <a16:creationId xmlns:a16="http://schemas.microsoft.com/office/drawing/2014/main" id="{E1477A94-6320-4259-88E8-2FA0541626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40" y="3960"/>
                    <a:ext cx="0" cy="18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48131" name="Rectangle 115">
            <a:extLst>
              <a:ext uri="{FF2B5EF4-FFF2-40B4-BE49-F238E27FC236}">
                <a16:creationId xmlns:a16="http://schemas.microsoft.com/office/drawing/2014/main" id="{D95FEF05-1195-4266-8B49-9F54103BB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1143000"/>
          </a:xfrm>
          <a:noFill/>
        </p:spPr>
        <p:txBody>
          <a:bodyPr/>
          <a:lstStyle/>
          <a:p>
            <a:r>
              <a:rPr lang="en-US" altLang="en-US" sz="2600"/>
              <a:t>Order files with ordering field which is </a:t>
            </a:r>
            <a:r>
              <a:rPr lang="en-US" altLang="en-US" sz="2600" b="1"/>
              <a:t>not a key</a:t>
            </a:r>
          </a:p>
          <a:p>
            <a:r>
              <a:rPr lang="en-US" altLang="en-US" sz="2600"/>
              <a:t>Ordering field has not a unique value</a:t>
            </a:r>
          </a:p>
        </p:txBody>
      </p:sp>
      <p:sp>
        <p:nvSpPr>
          <p:cNvPr id="91" name="Rectangle 115">
            <a:extLst>
              <a:ext uri="{FF2B5EF4-FFF2-40B4-BE49-F238E27FC236}">
                <a16:creationId xmlns:a16="http://schemas.microsoft.com/office/drawing/2014/main" id="{1A0AD1D7-CD2B-4322-8CF8-A136B4C85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600"/>
              <a:t>Properties?</a:t>
            </a:r>
          </a:p>
          <a:p>
            <a:r>
              <a:rPr lang="en-US" altLang="en-US" sz="2600"/>
              <a:t>Purpose ?</a:t>
            </a:r>
            <a:endParaRPr lang="en-US" altLang="en-US" sz="2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117D16F2-3FFB-49A6-A81B-1EB78C587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Clustered File: Example 2 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BA21CF20-2E84-4876-9FDC-949058A1FEF7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8000"/>
            <a:ext cx="8458200" cy="3238500"/>
            <a:chOff x="288" y="1704"/>
            <a:chExt cx="5328" cy="2040"/>
          </a:xfrm>
        </p:grpSpPr>
        <p:sp>
          <p:nvSpPr>
            <p:cNvPr id="49156" name="Text Box 24">
              <a:extLst>
                <a:ext uri="{FF2B5EF4-FFF2-40B4-BE49-F238E27FC236}">
                  <a16:creationId xmlns:a16="http://schemas.microsoft.com/office/drawing/2014/main" id="{B58CFB38-138A-43C3-AEF1-E900D045F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1</a:t>
              </a:r>
            </a:p>
          </p:txBody>
        </p:sp>
        <p:sp>
          <p:nvSpPr>
            <p:cNvPr id="49157" name="Text Box 25">
              <a:extLst>
                <a:ext uri="{FF2B5EF4-FFF2-40B4-BE49-F238E27FC236}">
                  <a16:creationId xmlns:a16="http://schemas.microsoft.com/office/drawing/2014/main" id="{9622BFAF-7724-497A-8B8D-4F054E50D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1</a:t>
              </a:r>
            </a:p>
          </p:txBody>
        </p:sp>
        <p:sp>
          <p:nvSpPr>
            <p:cNvPr id="49158" name="Text Box 26">
              <a:extLst>
                <a:ext uri="{FF2B5EF4-FFF2-40B4-BE49-F238E27FC236}">
                  <a16:creationId xmlns:a16="http://schemas.microsoft.com/office/drawing/2014/main" id="{F0269B76-E717-4588-91F0-3DAD58D4D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1</a:t>
              </a:r>
            </a:p>
          </p:txBody>
        </p:sp>
        <p:sp>
          <p:nvSpPr>
            <p:cNvPr id="49159" name="Rectangle 27">
              <a:extLst>
                <a:ext uri="{FF2B5EF4-FFF2-40B4-BE49-F238E27FC236}">
                  <a16:creationId xmlns:a16="http://schemas.microsoft.com/office/drawing/2014/main" id="{33492EB5-3FBD-4FA1-BC6A-86C861F26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48"/>
              <a:ext cx="648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60" name="Line 28">
              <a:extLst>
                <a:ext uri="{FF2B5EF4-FFF2-40B4-BE49-F238E27FC236}">
                  <a16:creationId xmlns:a16="http://schemas.microsoft.com/office/drawing/2014/main" id="{B713E7E4-CA6B-4D2E-B67F-5CEFB1315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992"/>
              <a:ext cx="6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Line 29">
              <a:extLst>
                <a:ext uri="{FF2B5EF4-FFF2-40B4-BE49-F238E27FC236}">
                  <a16:creationId xmlns:a16="http://schemas.microsoft.com/office/drawing/2014/main" id="{1DAE2006-AE8A-4923-95F4-906AEC11D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136"/>
              <a:ext cx="6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Line 30">
              <a:extLst>
                <a:ext uri="{FF2B5EF4-FFF2-40B4-BE49-F238E27FC236}">
                  <a16:creationId xmlns:a16="http://schemas.microsoft.com/office/drawing/2014/main" id="{0823E04E-1E4E-4A70-B74D-4C55AC6DA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280"/>
              <a:ext cx="6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Line 31">
              <a:extLst>
                <a:ext uri="{FF2B5EF4-FFF2-40B4-BE49-F238E27FC236}">
                  <a16:creationId xmlns:a16="http://schemas.microsoft.com/office/drawing/2014/main" id="{691939D9-B10A-43F6-B6B2-FD1904BBE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424"/>
              <a:ext cx="6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Line 32">
              <a:extLst>
                <a:ext uri="{FF2B5EF4-FFF2-40B4-BE49-F238E27FC236}">
                  <a16:creationId xmlns:a16="http://schemas.microsoft.com/office/drawing/2014/main" id="{F8CE5313-7D6F-4CD4-AECF-289E3F9BE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Line 33">
              <a:extLst>
                <a:ext uri="{FF2B5EF4-FFF2-40B4-BE49-F238E27FC236}">
                  <a16:creationId xmlns:a16="http://schemas.microsoft.com/office/drawing/2014/main" id="{F4D179DF-E0A2-4EFA-BA79-340DE9516B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Rectangle 34">
              <a:extLst>
                <a:ext uri="{FF2B5EF4-FFF2-40B4-BE49-F238E27FC236}">
                  <a16:creationId xmlns:a16="http://schemas.microsoft.com/office/drawing/2014/main" id="{E7FA00CB-F248-4F17-8B39-3CAC3FEA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704"/>
              <a:ext cx="14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67" name="Text Box 35">
              <a:extLst>
                <a:ext uri="{FF2B5EF4-FFF2-40B4-BE49-F238E27FC236}">
                  <a16:creationId xmlns:a16="http://schemas.microsoft.com/office/drawing/2014/main" id="{E545528E-1BE7-4070-814E-DA463CBA5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" y="1704"/>
              <a:ext cx="50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168" name="Text Box 36">
              <a:extLst>
                <a:ext uri="{FF2B5EF4-FFF2-40B4-BE49-F238E27FC236}">
                  <a16:creationId xmlns:a16="http://schemas.microsoft.com/office/drawing/2014/main" id="{5D244197-2226-434A-9260-D849F4EA9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8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2</a:t>
              </a:r>
            </a:p>
          </p:txBody>
        </p:sp>
        <p:sp>
          <p:nvSpPr>
            <p:cNvPr id="49169" name="Text Box 37">
              <a:extLst>
                <a:ext uri="{FF2B5EF4-FFF2-40B4-BE49-F238E27FC236}">
                  <a16:creationId xmlns:a16="http://schemas.microsoft.com/office/drawing/2014/main" id="{DF5CFFAA-7E7C-43B3-8CAD-71C6D6065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2</a:t>
              </a:r>
            </a:p>
          </p:txBody>
        </p:sp>
        <p:sp>
          <p:nvSpPr>
            <p:cNvPr id="49170" name="Rectangle 38">
              <a:extLst>
                <a:ext uri="{FF2B5EF4-FFF2-40B4-BE49-F238E27FC236}">
                  <a16:creationId xmlns:a16="http://schemas.microsoft.com/office/drawing/2014/main" id="{F54AAB6C-F1AE-49F7-8625-A66B13519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848"/>
              <a:ext cx="432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71" name="Line 39">
              <a:extLst>
                <a:ext uri="{FF2B5EF4-FFF2-40B4-BE49-F238E27FC236}">
                  <a16:creationId xmlns:a16="http://schemas.microsoft.com/office/drawing/2014/main" id="{A99DFD2D-0EFF-42ED-A359-2BEA09AA7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19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Line 40">
              <a:extLst>
                <a:ext uri="{FF2B5EF4-FFF2-40B4-BE49-F238E27FC236}">
                  <a16:creationId xmlns:a16="http://schemas.microsoft.com/office/drawing/2014/main" id="{F2B2EC57-3EAF-4A0C-B1DB-FCDA38DBB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2136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3" name="Line 41">
              <a:extLst>
                <a:ext uri="{FF2B5EF4-FFF2-40B4-BE49-F238E27FC236}">
                  <a16:creationId xmlns:a16="http://schemas.microsoft.com/office/drawing/2014/main" id="{3624662D-A2C7-44BB-A273-1CF7E0AA8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2280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4" name="Line 42">
              <a:extLst>
                <a:ext uri="{FF2B5EF4-FFF2-40B4-BE49-F238E27FC236}">
                  <a16:creationId xmlns:a16="http://schemas.microsoft.com/office/drawing/2014/main" id="{9AD52040-FE5D-4E27-805D-7F2D022E5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2424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5" name="Line 43">
              <a:extLst>
                <a:ext uri="{FF2B5EF4-FFF2-40B4-BE49-F238E27FC236}">
                  <a16:creationId xmlns:a16="http://schemas.microsoft.com/office/drawing/2014/main" id="{68F40648-537B-4248-89E9-4E403862F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Line 44">
              <a:extLst>
                <a:ext uri="{FF2B5EF4-FFF2-40B4-BE49-F238E27FC236}">
                  <a16:creationId xmlns:a16="http://schemas.microsoft.com/office/drawing/2014/main" id="{56AA1F89-05B9-4B14-90C0-DDB20A5B4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Rectangle 45">
              <a:extLst>
                <a:ext uri="{FF2B5EF4-FFF2-40B4-BE49-F238E27FC236}">
                  <a16:creationId xmlns:a16="http://schemas.microsoft.com/office/drawing/2014/main" id="{070E37AC-A93D-4144-B3A7-042ACE84F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704"/>
              <a:ext cx="14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78" name="Text Box 46">
              <a:extLst>
                <a:ext uri="{FF2B5EF4-FFF2-40B4-BE49-F238E27FC236}">
                  <a16:creationId xmlns:a16="http://schemas.microsoft.com/office/drawing/2014/main" id="{46E764B0-69BA-4C14-93C0-EF8F8D977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1704"/>
              <a:ext cx="492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179" name="Text Box 47">
              <a:extLst>
                <a:ext uri="{FF2B5EF4-FFF2-40B4-BE49-F238E27FC236}">
                  <a16:creationId xmlns:a16="http://schemas.microsoft.com/office/drawing/2014/main" id="{D85B57B8-CEC1-4352-A900-F63F9258C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3</a:t>
              </a:r>
            </a:p>
          </p:txBody>
        </p:sp>
        <p:sp>
          <p:nvSpPr>
            <p:cNvPr id="49180" name="Text Box 48">
              <a:extLst>
                <a:ext uri="{FF2B5EF4-FFF2-40B4-BE49-F238E27FC236}">
                  <a16:creationId xmlns:a16="http://schemas.microsoft.com/office/drawing/2014/main" id="{5647F193-7CCB-4C87-8AA4-055E8030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4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3</a:t>
              </a:r>
            </a:p>
          </p:txBody>
        </p:sp>
        <p:sp>
          <p:nvSpPr>
            <p:cNvPr id="49181" name="Text Box 49">
              <a:extLst>
                <a:ext uri="{FF2B5EF4-FFF2-40B4-BE49-F238E27FC236}">
                  <a16:creationId xmlns:a16="http://schemas.microsoft.com/office/drawing/2014/main" id="{930AF0EB-743E-42EC-82A0-B52870657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3</a:t>
              </a:r>
            </a:p>
          </p:txBody>
        </p:sp>
        <p:sp>
          <p:nvSpPr>
            <p:cNvPr id="49182" name="Rectangle 50">
              <a:extLst>
                <a:ext uri="{FF2B5EF4-FFF2-40B4-BE49-F238E27FC236}">
                  <a16:creationId xmlns:a16="http://schemas.microsoft.com/office/drawing/2014/main" id="{9D75D25D-D39F-4808-8178-52D55F74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848"/>
              <a:ext cx="864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83" name="Line 51">
              <a:extLst>
                <a:ext uri="{FF2B5EF4-FFF2-40B4-BE49-F238E27FC236}">
                  <a16:creationId xmlns:a16="http://schemas.microsoft.com/office/drawing/2014/main" id="{494BAC6F-3232-4E8A-A59E-919904508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992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4" name="Line 52">
              <a:extLst>
                <a:ext uri="{FF2B5EF4-FFF2-40B4-BE49-F238E27FC236}">
                  <a16:creationId xmlns:a16="http://schemas.microsoft.com/office/drawing/2014/main" id="{E94AAE8D-6A72-45C9-AB69-DE952AC87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36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5" name="Line 53">
              <a:extLst>
                <a:ext uri="{FF2B5EF4-FFF2-40B4-BE49-F238E27FC236}">
                  <a16:creationId xmlns:a16="http://schemas.microsoft.com/office/drawing/2014/main" id="{CA7332C4-A607-4899-98E6-C0389082E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280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6" name="Line 54">
              <a:extLst>
                <a:ext uri="{FF2B5EF4-FFF2-40B4-BE49-F238E27FC236}">
                  <a16:creationId xmlns:a16="http://schemas.microsoft.com/office/drawing/2014/main" id="{4489C835-B92D-475F-86C6-450841711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424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7" name="Line 55">
              <a:extLst>
                <a:ext uri="{FF2B5EF4-FFF2-40B4-BE49-F238E27FC236}">
                  <a16:creationId xmlns:a16="http://schemas.microsoft.com/office/drawing/2014/main" id="{89453C6B-7939-45CC-8C08-D7F38FDF5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8" name="Line 56">
              <a:extLst>
                <a:ext uri="{FF2B5EF4-FFF2-40B4-BE49-F238E27FC236}">
                  <a16:creationId xmlns:a16="http://schemas.microsoft.com/office/drawing/2014/main" id="{1D55567A-1D46-494A-A364-8CB8EC98D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9" name="Text Box 57">
              <a:extLst>
                <a:ext uri="{FF2B5EF4-FFF2-40B4-BE49-F238E27FC236}">
                  <a16:creationId xmlns:a16="http://schemas.microsoft.com/office/drawing/2014/main" id="{2446AA98-111D-4382-90AE-9676D5710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04"/>
              <a:ext cx="528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190" name="Line 58">
              <a:extLst>
                <a:ext uri="{FF2B5EF4-FFF2-40B4-BE49-F238E27FC236}">
                  <a16:creationId xmlns:a16="http://schemas.microsoft.com/office/drawing/2014/main" id="{550EE348-6172-40E5-A252-E5275DB15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6" y="1848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1" name="Text Box 59">
              <a:extLst>
                <a:ext uri="{FF2B5EF4-FFF2-40B4-BE49-F238E27FC236}">
                  <a16:creationId xmlns:a16="http://schemas.microsoft.com/office/drawing/2014/main" id="{5833C39D-3ED9-45E6-B6E7-FA116EBA9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" y="1704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3</a:t>
              </a:r>
            </a:p>
          </p:txBody>
        </p:sp>
        <p:sp>
          <p:nvSpPr>
            <p:cNvPr id="49192" name="Text Box 60">
              <a:extLst>
                <a:ext uri="{FF2B5EF4-FFF2-40B4-BE49-F238E27FC236}">
                  <a16:creationId xmlns:a16="http://schemas.microsoft.com/office/drawing/2014/main" id="{68924C9B-2ADC-4834-A929-17C824D2D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3</a:t>
              </a:r>
            </a:p>
          </p:txBody>
        </p:sp>
        <p:sp>
          <p:nvSpPr>
            <p:cNvPr id="49193" name="Rectangle 61">
              <a:extLst>
                <a:ext uri="{FF2B5EF4-FFF2-40B4-BE49-F238E27FC236}">
                  <a16:creationId xmlns:a16="http://schemas.microsoft.com/office/drawing/2014/main" id="{AF244FE4-DBCB-4BE2-AFF7-397536E55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024"/>
              <a:ext cx="216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194" name="Line 62">
              <a:extLst>
                <a:ext uri="{FF2B5EF4-FFF2-40B4-BE49-F238E27FC236}">
                  <a16:creationId xmlns:a16="http://schemas.microsoft.com/office/drawing/2014/main" id="{ECABC48E-26C7-482C-AC24-EC0B9E10E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5" name="Line 63">
              <a:extLst>
                <a:ext uri="{FF2B5EF4-FFF2-40B4-BE49-F238E27FC236}">
                  <a16:creationId xmlns:a16="http://schemas.microsoft.com/office/drawing/2014/main" id="{C3A7530F-D4CB-4056-8E5A-146C951DF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312"/>
              <a:ext cx="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6" name="Line 64">
              <a:extLst>
                <a:ext uri="{FF2B5EF4-FFF2-40B4-BE49-F238E27FC236}">
                  <a16:creationId xmlns:a16="http://schemas.microsoft.com/office/drawing/2014/main" id="{341A5C21-F903-4054-AEE6-CF28C3BCE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456"/>
              <a:ext cx="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7" name="Line 65">
              <a:extLst>
                <a:ext uri="{FF2B5EF4-FFF2-40B4-BE49-F238E27FC236}">
                  <a16:creationId xmlns:a16="http://schemas.microsoft.com/office/drawing/2014/main" id="{0FE695DC-A82E-4BA6-92A4-6822A784A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600"/>
              <a:ext cx="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8" name="Line 66">
              <a:extLst>
                <a:ext uri="{FF2B5EF4-FFF2-40B4-BE49-F238E27FC236}">
                  <a16:creationId xmlns:a16="http://schemas.microsoft.com/office/drawing/2014/main" id="{ECED8490-1309-4BBC-94CB-7C6297E36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9" name="Rectangle 67">
              <a:extLst>
                <a:ext uri="{FF2B5EF4-FFF2-40B4-BE49-F238E27FC236}">
                  <a16:creationId xmlns:a16="http://schemas.microsoft.com/office/drawing/2014/main" id="{34DD7DF9-E682-4A15-A73A-1E9B3255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4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200" name="Text Box 68">
              <a:extLst>
                <a:ext uri="{FF2B5EF4-FFF2-40B4-BE49-F238E27FC236}">
                  <a16:creationId xmlns:a16="http://schemas.microsoft.com/office/drawing/2014/main" id="{ECF31FA3-B94E-44DE-B6FB-0AA3AB210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" y="2880"/>
              <a:ext cx="50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201" name="Line 69">
              <a:extLst>
                <a:ext uri="{FF2B5EF4-FFF2-40B4-BE49-F238E27FC236}">
                  <a16:creationId xmlns:a16="http://schemas.microsoft.com/office/drawing/2014/main" id="{6D983A3A-DAC5-490C-A39F-2D81120CF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520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2" name="Line 70">
              <a:extLst>
                <a:ext uri="{FF2B5EF4-FFF2-40B4-BE49-F238E27FC236}">
                  <a16:creationId xmlns:a16="http://schemas.microsoft.com/office/drawing/2014/main" id="{96CC436B-8114-4B33-9642-4BD88061D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2808"/>
              <a:ext cx="172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3" name="Line 71">
              <a:extLst>
                <a:ext uri="{FF2B5EF4-FFF2-40B4-BE49-F238E27FC236}">
                  <a16:creationId xmlns:a16="http://schemas.microsoft.com/office/drawing/2014/main" id="{4E870483-1D07-43E9-8DCC-F0192FAC2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808"/>
              <a:ext cx="0" cy="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4" name="Text Box 72">
              <a:extLst>
                <a:ext uri="{FF2B5EF4-FFF2-40B4-BE49-F238E27FC236}">
                  <a16:creationId xmlns:a16="http://schemas.microsoft.com/office/drawing/2014/main" id="{208ED140-AAA7-40C8-8AAF-4DB9F08BC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4</a:t>
              </a:r>
            </a:p>
          </p:txBody>
        </p:sp>
        <p:sp>
          <p:nvSpPr>
            <p:cNvPr id="49205" name="Text Box 73">
              <a:extLst>
                <a:ext uri="{FF2B5EF4-FFF2-40B4-BE49-F238E27FC236}">
                  <a16:creationId xmlns:a16="http://schemas.microsoft.com/office/drawing/2014/main" id="{41BBF873-47D6-4AC9-B685-1B10626DC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4</a:t>
              </a:r>
            </a:p>
          </p:txBody>
        </p:sp>
        <p:sp>
          <p:nvSpPr>
            <p:cNvPr id="49206" name="Rectangle 74">
              <a:extLst>
                <a:ext uri="{FF2B5EF4-FFF2-40B4-BE49-F238E27FC236}">
                  <a16:creationId xmlns:a16="http://schemas.microsoft.com/office/drawing/2014/main" id="{A30CEF06-58A7-47ED-875A-E6696629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024"/>
              <a:ext cx="432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207" name="Line 75">
              <a:extLst>
                <a:ext uri="{FF2B5EF4-FFF2-40B4-BE49-F238E27FC236}">
                  <a16:creationId xmlns:a16="http://schemas.microsoft.com/office/drawing/2014/main" id="{CA52AE37-E648-4F59-969A-E36D6C116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8" name="Line 76">
              <a:extLst>
                <a:ext uri="{FF2B5EF4-FFF2-40B4-BE49-F238E27FC236}">
                  <a16:creationId xmlns:a16="http://schemas.microsoft.com/office/drawing/2014/main" id="{F7677017-A7AC-4D88-B5BF-70391659D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31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9" name="Line 77">
              <a:extLst>
                <a:ext uri="{FF2B5EF4-FFF2-40B4-BE49-F238E27FC236}">
                  <a16:creationId xmlns:a16="http://schemas.microsoft.com/office/drawing/2014/main" id="{68B8B48F-48FB-4947-80C3-B9971E2BF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456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0" name="Line 78">
              <a:extLst>
                <a:ext uri="{FF2B5EF4-FFF2-40B4-BE49-F238E27FC236}">
                  <a16:creationId xmlns:a16="http://schemas.microsoft.com/office/drawing/2014/main" id="{0195C0C0-B1D0-4DF4-AE42-FFDFF4009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600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1" name="Line 79">
              <a:extLst>
                <a:ext uri="{FF2B5EF4-FFF2-40B4-BE49-F238E27FC236}">
                  <a16:creationId xmlns:a16="http://schemas.microsoft.com/office/drawing/2014/main" id="{E41CC6E6-9890-4D08-BA34-556EC5372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2" name="Line 80">
              <a:extLst>
                <a:ext uri="{FF2B5EF4-FFF2-40B4-BE49-F238E27FC236}">
                  <a16:creationId xmlns:a16="http://schemas.microsoft.com/office/drawing/2014/main" id="{45492C58-1A50-4427-B060-DFD05F8FA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3" name="Rectangle 81">
              <a:extLst>
                <a:ext uri="{FF2B5EF4-FFF2-40B4-BE49-F238E27FC236}">
                  <a16:creationId xmlns:a16="http://schemas.microsoft.com/office/drawing/2014/main" id="{A5ED5020-A0B3-4F01-B462-3B3195FD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880"/>
              <a:ext cx="144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214" name="Text Box 82">
              <a:extLst>
                <a:ext uri="{FF2B5EF4-FFF2-40B4-BE49-F238E27FC236}">
                  <a16:creationId xmlns:a16="http://schemas.microsoft.com/office/drawing/2014/main" id="{A16A2EFF-022A-44A3-BA11-EE9783190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880"/>
              <a:ext cx="480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215" name="Text Box 83">
              <a:extLst>
                <a:ext uri="{FF2B5EF4-FFF2-40B4-BE49-F238E27FC236}">
                  <a16:creationId xmlns:a16="http://schemas.microsoft.com/office/drawing/2014/main" id="{334408BD-1A31-4653-90B2-05721B5BB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5</a:t>
              </a:r>
            </a:p>
          </p:txBody>
        </p:sp>
        <p:sp>
          <p:nvSpPr>
            <p:cNvPr id="49216" name="Text Box 84">
              <a:extLst>
                <a:ext uri="{FF2B5EF4-FFF2-40B4-BE49-F238E27FC236}">
                  <a16:creationId xmlns:a16="http://schemas.microsoft.com/office/drawing/2014/main" id="{81777BEC-6FBA-4BF7-A733-940728B28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8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5</a:t>
              </a:r>
            </a:p>
          </p:txBody>
        </p:sp>
        <p:sp>
          <p:nvSpPr>
            <p:cNvPr id="49217" name="Text Box 85">
              <a:extLst>
                <a:ext uri="{FF2B5EF4-FFF2-40B4-BE49-F238E27FC236}">
                  <a16:creationId xmlns:a16="http://schemas.microsoft.com/office/drawing/2014/main" id="{BE1BBB9B-0DA9-4017-AF32-2914CA764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5</a:t>
              </a:r>
            </a:p>
          </p:txBody>
        </p:sp>
        <p:sp>
          <p:nvSpPr>
            <p:cNvPr id="49218" name="Rectangle 86">
              <a:extLst>
                <a:ext uri="{FF2B5EF4-FFF2-40B4-BE49-F238E27FC236}">
                  <a16:creationId xmlns:a16="http://schemas.microsoft.com/office/drawing/2014/main" id="{0719FDB3-DA13-4BD3-A338-5FD5AF526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024"/>
              <a:ext cx="864" cy="72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49219" name="Line 87">
              <a:extLst>
                <a:ext uri="{FF2B5EF4-FFF2-40B4-BE49-F238E27FC236}">
                  <a16:creationId xmlns:a16="http://schemas.microsoft.com/office/drawing/2014/main" id="{87FD915A-CE48-4BC9-AB6E-DEFEAA64C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168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0" name="Line 88">
              <a:extLst>
                <a:ext uri="{FF2B5EF4-FFF2-40B4-BE49-F238E27FC236}">
                  <a16:creationId xmlns:a16="http://schemas.microsoft.com/office/drawing/2014/main" id="{93754909-CD85-4969-879F-EFF0C947D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312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1" name="Line 89">
              <a:extLst>
                <a:ext uri="{FF2B5EF4-FFF2-40B4-BE49-F238E27FC236}">
                  <a16:creationId xmlns:a16="http://schemas.microsoft.com/office/drawing/2014/main" id="{17E3CD1C-D552-4D55-9BED-8085D2F90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456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2" name="Line 90">
              <a:extLst>
                <a:ext uri="{FF2B5EF4-FFF2-40B4-BE49-F238E27FC236}">
                  <a16:creationId xmlns:a16="http://schemas.microsoft.com/office/drawing/2014/main" id="{6D57CBFA-7298-4AF6-A4D5-DA17E8ACD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600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3" name="Line 91">
              <a:extLst>
                <a:ext uri="{FF2B5EF4-FFF2-40B4-BE49-F238E27FC236}">
                  <a16:creationId xmlns:a16="http://schemas.microsoft.com/office/drawing/2014/main" id="{51237023-B064-4E67-933B-5FEBD9B9E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8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4" name="Line 92">
              <a:extLst>
                <a:ext uri="{FF2B5EF4-FFF2-40B4-BE49-F238E27FC236}">
                  <a16:creationId xmlns:a16="http://schemas.microsoft.com/office/drawing/2014/main" id="{791B50F0-3D8E-43B8-986B-C104F480D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5" name="Text Box 93">
              <a:extLst>
                <a:ext uri="{FF2B5EF4-FFF2-40B4-BE49-F238E27FC236}">
                  <a16:creationId xmlns:a16="http://schemas.microsoft.com/office/drawing/2014/main" id="{4B13B736-45BA-4A06-BD5D-957DDA0B1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2880"/>
              <a:ext cx="480" cy="86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 b="1"/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Block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Pointer</a:t>
              </a:r>
            </a:p>
          </p:txBody>
        </p:sp>
        <p:sp>
          <p:nvSpPr>
            <p:cNvPr id="49226" name="Line 94">
              <a:extLst>
                <a:ext uri="{FF2B5EF4-FFF2-40B4-BE49-F238E27FC236}">
                  <a16:creationId xmlns:a16="http://schemas.microsoft.com/office/drawing/2014/main" id="{62B51E26-BC62-4CA3-A67C-A1EA59DF8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0" y="3024"/>
              <a:ext cx="0" cy="7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7" name="Text Box 95">
              <a:extLst>
                <a:ext uri="{FF2B5EF4-FFF2-40B4-BE49-F238E27FC236}">
                  <a16:creationId xmlns:a16="http://schemas.microsoft.com/office/drawing/2014/main" id="{876F6284-0FE0-42F9-ADC9-44E8FB7F2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2880"/>
              <a:ext cx="216" cy="14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/>
                <a:t>5</a:t>
              </a:r>
            </a:p>
          </p:txBody>
        </p:sp>
      </p:grpSp>
      <p:sp>
        <p:nvSpPr>
          <p:cNvPr id="49155" name="Rectangle 99">
            <a:extLst>
              <a:ext uri="{FF2B5EF4-FFF2-40B4-BE49-F238E27FC236}">
                <a16:creationId xmlns:a16="http://schemas.microsoft.com/office/drawing/2014/main" id="{CE29FA95-C2FB-45F4-BB8B-2A47984C9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853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600"/>
              <a:t>For efficient insertion, deletion and search, </a:t>
            </a:r>
            <a:br>
              <a:rPr lang="en-US" altLang="en-US" sz="2600"/>
            </a:br>
            <a:r>
              <a:rPr lang="en-US" altLang="en-US" sz="2600"/>
              <a:t>each group of records with different ordering field is stored on separate block</a:t>
            </a:r>
          </a:p>
          <a:p>
            <a:endParaRPr lang="en-US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4C59E0F5-0C7D-4307-B8BE-66E867A46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Files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FDEA7504-3229-4CAF-8C75-47C1FEAC4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en-US" sz="2600" dirty="0"/>
              <a:t>Also called </a:t>
            </a:r>
            <a:r>
              <a:rPr lang="en-US" altLang="en-US" sz="2600" b="1" dirty="0"/>
              <a:t>direct</a:t>
            </a:r>
            <a:r>
              <a:rPr lang="en-US" altLang="en-US" sz="2600" dirty="0"/>
              <a:t> files</a:t>
            </a:r>
          </a:p>
          <a:p>
            <a:endParaRPr lang="en-US" altLang="en-US" sz="1200" dirty="0"/>
          </a:p>
          <a:p>
            <a:r>
              <a:rPr lang="en-US" altLang="en-US" sz="2600" dirty="0"/>
              <a:t>External hashing maps keys to disk blocks</a:t>
            </a:r>
          </a:p>
          <a:p>
            <a:pPr lvl="1"/>
            <a:r>
              <a:rPr lang="en-US" altLang="en-US" sz="2600" dirty="0"/>
              <a:t>Works similar to internal hashing</a:t>
            </a:r>
          </a:p>
          <a:p>
            <a:pPr lvl="1"/>
            <a:r>
              <a:rPr lang="en-US" altLang="en-US" sz="2600" dirty="0"/>
              <a:t>Static hashing</a:t>
            </a:r>
          </a:p>
          <a:p>
            <a:endParaRPr lang="en-US" altLang="en-US" sz="1200" dirty="0"/>
          </a:p>
          <a:p>
            <a:r>
              <a:rPr lang="en-US" altLang="en-US" sz="2600" dirty="0"/>
              <a:t>Dynamic file expansion</a:t>
            </a:r>
          </a:p>
          <a:p>
            <a:pPr lvl="1"/>
            <a:r>
              <a:rPr lang="en-US" altLang="en-US" sz="2600" dirty="0"/>
              <a:t>Linear hashing</a:t>
            </a:r>
          </a:p>
          <a:p>
            <a:pPr lvl="1"/>
            <a:r>
              <a:rPr lang="en-US" altLang="en-US" sz="2600" dirty="0"/>
              <a:t>Extendible hashing</a:t>
            </a:r>
            <a:endParaRPr lang="en-US" altLang="en-US" sz="28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7EAD74A8-4B84-428C-A555-E8D40A230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r>
              <a:rPr lang="en-US" altLang="en-US"/>
              <a:t>Static Hashing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A5EA219-7BF9-4416-9237-023F89CFD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6400800"/>
          </a:xfrm>
        </p:spPr>
        <p:txBody>
          <a:bodyPr/>
          <a:lstStyle/>
          <a:p>
            <a:r>
              <a:rPr lang="en-US" altLang="en-US"/>
              <a:t>Hashing converts the key of a record into an address in which the record is stored.</a:t>
            </a:r>
          </a:p>
          <a:p>
            <a:r>
              <a:rPr lang="en-US" altLang="en-US"/>
              <a:t>An external </a:t>
            </a:r>
            <a:r>
              <a:rPr lang="en-US" altLang="en-US" b="1" i="1"/>
              <a:t>hash </a:t>
            </a:r>
            <a:r>
              <a:rPr lang="en-US" altLang="en-US"/>
              <a:t>function maps the key to the relative address of a </a:t>
            </a:r>
            <a:r>
              <a:rPr lang="en-US" altLang="en-US" b="1" i="1"/>
              <a:t>bucket </a:t>
            </a:r>
            <a:r>
              <a:rPr lang="en-US" altLang="en-US"/>
              <a:t>in which the record is stored.</a:t>
            </a:r>
          </a:p>
          <a:p>
            <a:pPr lvl="1"/>
            <a:r>
              <a:rPr lang="en-US" altLang="en-US"/>
              <a:t>if a file is allocated </a:t>
            </a:r>
            <a:r>
              <a:rPr lang="en-US" altLang="en-US" b="1" i="1"/>
              <a:t>s</a:t>
            </a:r>
            <a:r>
              <a:rPr lang="en-US" altLang="en-US"/>
              <a:t> buckets, the hash function must convert a key </a:t>
            </a:r>
            <a:r>
              <a:rPr lang="en-US" altLang="en-US" b="1" i="1"/>
              <a:t>k</a:t>
            </a:r>
            <a:r>
              <a:rPr lang="en-US" altLang="en-US"/>
              <a:t> into the relative address of the block:                          </a:t>
            </a:r>
          </a:p>
          <a:p>
            <a:pPr lvl="3">
              <a:buFont typeface="Monotype Sorts" pitchFamily="-84" charset="2"/>
              <a:buNone/>
            </a:pPr>
            <a:r>
              <a:rPr lang="en-US" altLang="en-US" sz="2400"/>
              <a:t>                  h(k)</a:t>
            </a:r>
            <a:r>
              <a:rPr lang="en-US" altLang="en-US" sz="2400">
                <a:sym typeface="Symbol" panose="05050102010706020507" pitchFamily="18" charset="2"/>
              </a:rPr>
              <a:t></a:t>
            </a:r>
            <a:r>
              <a:rPr lang="en-US" altLang="en-US" sz="2400"/>
              <a:t>{0, ..., s-1}</a:t>
            </a:r>
          </a:p>
          <a:p>
            <a:r>
              <a:rPr lang="en-US" altLang="en-US"/>
              <a:t>A bucket is either one disk block or a cluster of contiguous blocks</a:t>
            </a:r>
          </a:p>
          <a:p>
            <a:r>
              <a:rPr lang="en-US" altLang="en-US"/>
              <a:t>A table stored in the header of the file maps relative bucket numbers to disk block addresses.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A4BC070-DE44-4D0E-865D-645D2EDEAB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Static Directed File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1D9A9184-B34D-5240-BFFC-339FFB93826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3657600" y="2171700"/>
            <a:ext cx="1600200" cy="609600"/>
          </a:xfrm>
          <a:solidFill>
            <a:schemeClr val="accent3">
              <a:lumMod val="85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1440" anchor="ctr"/>
          <a:lstStyle/>
          <a:p>
            <a:pPr marL="0" indent="0" algn="ctr"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altLang="en-US" sz="2000" b="1" dirty="0"/>
              <a:t>File</a:t>
            </a:r>
            <a:r>
              <a:rPr lang="en-US" altLang="en-US" sz="2000" dirty="0"/>
              <a:t> </a:t>
            </a:r>
            <a:r>
              <a:rPr lang="en-US" altLang="en-US" sz="2000" b="1" dirty="0"/>
              <a:t>Header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00624D69-2BD3-4B6E-BC34-60576626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1676400"/>
            <a:ext cx="4152900" cy="4089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D473EA11-A3E1-47D9-9480-D105A37DB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752600"/>
            <a:ext cx="460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8D3F99-C97C-1B43-90FC-C5A6200279A5}"/>
              </a:ext>
            </a:extLst>
          </p:cNvPr>
          <p:cNvGraphicFramePr>
            <a:graphicFrameLocks noGrp="1"/>
          </p:cNvGraphicFramePr>
          <p:nvPr/>
        </p:nvGraphicFramePr>
        <p:xfrm>
          <a:off x="4152900" y="3276600"/>
          <a:ext cx="609600" cy="2489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S-1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2F2FDF6-8E53-1B46-92D4-42A3AD9122B9}"/>
              </a:ext>
            </a:extLst>
          </p:cNvPr>
          <p:cNvGraphicFramePr>
            <a:graphicFrameLocks noGrp="1"/>
          </p:cNvGraphicFramePr>
          <p:nvPr/>
        </p:nvGraphicFramePr>
        <p:xfrm>
          <a:off x="4762500" y="1676400"/>
          <a:ext cx="3543300" cy="4089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94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EF242DF-A3B0-6042-B7BE-9F375AA59E7A}"/>
              </a:ext>
            </a:extLst>
          </p:cNvPr>
          <p:cNvSpPr/>
          <p:nvPr/>
        </p:nvSpPr>
        <p:spPr bwMode="auto">
          <a:xfrm>
            <a:off x="1549400" y="3492500"/>
            <a:ext cx="9906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k % 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45FBA-E5ED-874E-B41F-F3E7DBCCE663}"/>
              </a:ext>
            </a:extLst>
          </p:cNvPr>
          <p:cNvCxnSpPr>
            <a:stCxn id="13" idx="3"/>
          </p:cNvCxnSpPr>
          <p:nvPr/>
        </p:nvCxnSpPr>
        <p:spPr bwMode="auto">
          <a:xfrm flipV="1">
            <a:off x="2540000" y="3492500"/>
            <a:ext cx="1612900" cy="2286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A3D303-B820-074E-AF7A-34854F26E583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540000" y="3721100"/>
            <a:ext cx="1612900" cy="18288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C28D4-5FE9-8B46-85A1-641293FC59E4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540000" y="3721100"/>
            <a:ext cx="1612900" cy="1397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791F8-71BC-B445-8FD9-DEC7D0D26B88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 flipV="1">
            <a:off x="685800" y="3721100"/>
            <a:ext cx="8636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5" name="TextBox 23">
            <a:extLst>
              <a:ext uri="{FF2B5EF4-FFF2-40B4-BE49-F238E27FC236}">
                <a16:creationId xmlns:a16="http://schemas.microsoft.com/office/drawing/2014/main" id="{FEA5CD0D-A848-4040-BE4A-5AC9B641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30226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h(k)</a:t>
            </a:r>
          </a:p>
        </p:txBody>
      </p:sp>
      <p:sp>
        <p:nvSpPr>
          <p:cNvPr id="53276" name="TextBox 29">
            <a:extLst>
              <a:ext uri="{FF2B5EF4-FFF2-40B4-BE49-F238E27FC236}">
                <a16:creationId xmlns:a16="http://schemas.microsoft.com/office/drawing/2014/main" id="{9C98B4CF-1AB7-4657-968C-C083BD968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3322638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9D29CC-8C76-3B46-AC5B-58BCB18B6C0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8988" y="2001838"/>
            <a:ext cx="336550" cy="140335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8C8032-5CB6-AC4B-81C6-4D83163A76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648200" y="2020888"/>
            <a:ext cx="666750" cy="19288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75C56A-CB8A-E448-B7C2-979328378C46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5350" y="2051050"/>
            <a:ext cx="957263" cy="23114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354B50-12A7-A44E-8CC0-A4BC562B14C5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9463" y="2073275"/>
            <a:ext cx="1430337" cy="27797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332AC4-E772-D042-B0E9-779634BC9B00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5350" y="2020888"/>
            <a:ext cx="3295650" cy="35861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CE1E84EE-1BEE-4B71-AD11-CF2FD492D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Static Directed File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1D9A9184-B34D-5240-BFFC-339FFB93826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3670300" y="2171700"/>
            <a:ext cx="1600200" cy="609600"/>
          </a:xfrm>
          <a:solidFill>
            <a:schemeClr val="accent3">
              <a:lumMod val="85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1440" anchor="ctr"/>
          <a:lstStyle/>
          <a:p>
            <a:pPr marL="0" indent="0" algn="ctr"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altLang="en-US" sz="2000" b="1" dirty="0"/>
              <a:t>File</a:t>
            </a:r>
            <a:r>
              <a:rPr lang="en-US" altLang="en-US" sz="2000" dirty="0"/>
              <a:t> </a:t>
            </a:r>
            <a:r>
              <a:rPr lang="en-US" altLang="en-US" sz="2000" b="1" dirty="0"/>
              <a:t>Header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A327815-830E-4B0F-AAA1-919E99FF1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1676400"/>
            <a:ext cx="4152900" cy="4089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33230649-8B43-4215-8E1D-B8225D3B5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1752600"/>
            <a:ext cx="460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8D3F99-C97C-1B43-90FC-C5A6200279A5}"/>
              </a:ext>
            </a:extLst>
          </p:cNvPr>
          <p:cNvGraphicFramePr>
            <a:graphicFrameLocks noGrp="1"/>
          </p:cNvGraphicFramePr>
          <p:nvPr/>
        </p:nvGraphicFramePr>
        <p:xfrm>
          <a:off x="4165600" y="3276600"/>
          <a:ext cx="609600" cy="2489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S-1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2F2FDF6-8E53-1B46-92D4-42A3AD9122B9}"/>
              </a:ext>
            </a:extLst>
          </p:cNvPr>
          <p:cNvGraphicFramePr>
            <a:graphicFrameLocks noGrp="1"/>
          </p:cNvGraphicFramePr>
          <p:nvPr/>
        </p:nvGraphicFramePr>
        <p:xfrm>
          <a:off x="4775200" y="1676400"/>
          <a:ext cx="3548063" cy="4089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47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S-1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7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6275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EF242DF-A3B0-6042-B7BE-9F375AA59E7A}"/>
              </a:ext>
            </a:extLst>
          </p:cNvPr>
          <p:cNvSpPr/>
          <p:nvPr/>
        </p:nvSpPr>
        <p:spPr bwMode="auto">
          <a:xfrm>
            <a:off x="1562100" y="3492500"/>
            <a:ext cx="9906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k % 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45FBA-E5ED-874E-B41F-F3E7DBCCE663}"/>
              </a:ext>
            </a:extLst>
          </p:cNvPr>
          <p:cNvCxnSpPr>
            <a:stCxn id="13" idx="3"/>
          </p:cNvCxnSpPr>
          <p:nvPr/>
        </p:nvCxnSpPr>
        <p:spPr bwMode="auto">
          <a:xfrm flipV="1">
            <a:off x="2552700" y="3492500"/>
            <a:ext cx="1612900" cy="2286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A3D303-B820-074E-AF7A-34854F26E583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552700" y="3721100"/>
            <a:ext cx="1612900" cy="18288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C28D4-5FE9-8B46-85A1-641293FC59E4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552700" y="3721100"/>
            <a:ext cx="1612900" cy="1397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791F8-71BC-B445-8FD9-DEC7D0D26B88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 flipV="1">
            <a:off x="698500" y="3721100"/>
            <a:ext cx="8636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06" name="TextBox 23">
            <a:extLst>
              <a:ext uri="{FF2B5EF4-FFF2-40B4-BE49-F238E27FC236}">
                <a16:creationId xmlns:a16="http://schemas.microsoft.com/office/drawing/2014/main" id="{8DE2B17C-319F-4B71-BD50-BB5C97FB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30226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h(k)</a:t>
            </a:r>
          </a:p>
        </p:txBody>
      </p:sp>
      <p:sp>
        <p:nvSpPr>
          <p:cNvPr id="54307" name="TextBox 29">
            <a:extLst>
              <a:ext uri="{FF2B5EF4-FFF2-40B4-BE49-F238E27FC236}">
                <a16:creationId xmlns:a16="http://schemas.microsoft.com/office/drawing/2014/main" id="{A4372CDC-4D14-41D5-B947-D5F345F90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322638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9D29CC-8C76-3B46-AC5B-58BCB18B6C07}"/>
              </a:ext>
            </a:extLst>
          </p:cNvPr>
          <p:cNvCxnSpPr>
            <a:cxnSpLocks/>
          </p:cNvCxnSpPr>
          <p:nvPr/>
        </p:nvCxnSpPr>
        <p:spPr bwMode="auto">
          <a:xfrm flipV="1">
            <a:off x="4611688" y="2001838"/>
            <a:ext cx="336550" cy="140335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8C8032-5CB6-AC4B-81C6-4D83163A76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0900" y="2020888"/>
            <a:ext cx="666750" cy="19288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75C56A-CB8A-E448-B7C2-979328378C46}"/>
              </a:ext>
            </a:extLst>
          </p:cNvPr>
          <p:cNvCxnSpPr>
            <a:cxnSpLocks/>
          </p:cNvCxnSpPr>
          <p:nvPr/>
        </p:nvCxnSpPr>
        <p:spPr bwMode="auto">
          <a:xfrm flipV="1">
            <a:off x="4718050" y="2051050"/>
            <a:ext cx="957263" cy="23114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354B50-12A7-A44E-8CC0-A4BC562B14C5}"/>
              </a:ext>
            </a:extLst>
          </p:cNvPr>
          <p:cNvCxnSpPr>
            <a:cxnSpLocks/>
          </p:cNvCxnSpPr>
          <p:nvPr/>
        </p:nvCxnSpPr>
        <p:spPr bwMode="auto">
          <a:xfrm flipV="1">
            <a:off x="4602163" y="2073275"/>
            <a:ext cx="1430337" cy="27797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332AC4-E772-D042-B0E9-779634BC9B00}"/>
              </a:ext>
            </a:extLst>
          </p:cNvPr>
          <p:cNvCxnSpPr>
            <a:cxnSpLocks/>
          </p:cNvCxnSpPr>
          <p:nvPr/>
        </p:nvCxnSpPr>
        <p:spPr bwMode="auto">
          <a:xfrm flipV="1">
            <a:off x="4718050" y="2020888"/>
            <a:ext cx="3295650" cy="35861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CFCA52AF-6340-43AC-9832-38DA5F398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Collision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835D8700-83CA-4887-9DAC-4CCD20861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Insertion of a new record may lead to </a:t>
            </a:r>
            <a:r>
              <a:rPr lang="en-US" altLang="en-US" b="1" i="1"/>
              <a:t>collision</a:t>
            </a:r>
            <a:r>
              <a:rPr lang="en-US" altLang="en-US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 space in </a:t>
            </a:r>
            <a:r>
              <a:rPr lang="en-US" altLang="en-US" b="1" i="1"/>
              <a:t>B = h(k)</a:t>
            </a:r>
          </a:p>
          <a:p>
            <a:pPr>
              <a:lnSpc>
                <a:spcPct val="90000"/>
              </a:lnSpc>
            </a:pPr>
            <a:endParaRPr lang="en-US" altLang="en-US" sz="1200"/>
          </a:p>
          <a:p>
            <a:pPr>
              <a:lnSpc>
                <a:spcPct val="90000"/>
              </a:lnSpc>
            </a:pPr>
            <a:r>
              <a:rPr lang="en-US" altLang="en-US" i="1"/>
              <a:t>Probing</a:t>
            </a:r>
            <a:r>
              <a:rPr lang="en-US" altLang="en-US"/>
              <a:t> or </a:t>
            </a:r>
            <a:r>
              <a:rPr lang="en-US" altLang="en-US" i="1"/>
              <a:t>conflict resolution</a:t>
            </a:r>
            <a:r>
              <a:rPr lang="en-US" altLang="en-US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Open Addressing (Rehashing)</a:t>
            </a:r>
            <a:r>
              <a:rPr lang="en-US" altLang="en-US"/>
              <a:t>: If bucket h(k) is full, use another hash function until a bucket with a free space is found.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	     E.g., </a:t>
            </a:r>
            <a:r>
              <a:rPr lang="en-US" altLang="en-US" i="1"/>
              <a:t>linear probing</a:t>
            </a: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 i="1">
                <a:latin typeface="新細明體" panose="02020500000000000000" pitchFamily="18" charset="-120"/>
                <a:ea typeface="新細明體" panose="02020500000000000000" pitchFamily="18" charset="-120"/>
              </a:rPr>
              <a:t>	              α</a:t>
            </a:r>
            <a:r>
              <a:rPr lang="en-US" altLang="en-US"/>
              <a:t> = </a:t>
            </a:r>
            <a:r>
              <a:rPr lang="en-US" altLang="en-US" b="1" i="1"/>
              <a:t>h(key)</a:t>
            </a:r>
            <a:r>
              <a:rPr lang="en-US" altLang="en-US" i="1"/>
              <a:t> </a:t>
            </a:r>
            <a:r>
              <a:rPr lang="en-US" altLang="en-US"/>
              <a:t>= </a:t>
            </a:r>
            <a:r>
              <a:rPr lang="en-US" altLang="en-US" b="1" i="1"/>
              <a:t>key mod s</a:t>
            </a: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 i="1"/>
              <a:t>                       rh(</a:t>
            </a:r>
            <a:r>
              <a:rPr lang="en-US" altLang="en-US" b="1" i="1">
                <a:latin typeface="新細明體" panose="02020500000000000000" pitchFamily="18" charset="-120"/>
                <a:ea typeface="新細明體" panose="02020500000000000000" pitchFamily="18" charset="-120"/>
              </a:rPr>
              <a:t>α</a:t>
            </a:r>
            <a:r>
              <a:rPr lang="en-US" altLang="en-US" b="1" i="1"/>
              <a:t>) </a:t>
            </a:r>
            <a:r>
              <a:rPr lang="en-US" altLang="en-US"/>
              <a:t>= </a:t>
            </a:r>
            <a:r>
              <a:rPr lang="en-US" altLang="en-US" b="1" i="1"/>
              <a:t>h (</a:t>
            </a:r>
            <a:r>
              <a:rPr lang="en-US" altLang="en-US" b="1" i="1">
                <a:latin typeface="新細明體" panose="02020500000000000000" pitchFamily="18" charset="-120"/>
                <a:ea typeface="新細明體" panose="02020500000000000000" pitchFamily="18" charset="-120"/>
              </a:rPr>
              <a:t>α</a:t>
            </a:r>
            <a:r>
              <a:rPr lang="en-US" altLang="en-US" b="1" i="1"/>
              <a:t> +1)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	     Not a very good technique for databases (Why?)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200"/>
          </a:p>
          <a:p>
            <a:pPr lvl="1">
              <a:lnSpc>
                <a:spcPct val="90000"/>
              </a:lnSpc>
            </a:pPr>
            <a:r>
              <a:rPr lang="en-US" altLang="en-US" i="1"/>
              <a:t>Chaining</a:t>
            </a:r>
            <a:r>
              <a:rPr lang="en-US" altLang="en-US"/>
              <a:t>: Use overflow buckets.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5677DC5E-1FCA-4BBA-8722-6E07E5FAD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Static Directed File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1D9A9184-B34D-5240-BFFC-339FFB93826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400000">
            <a:off x="3517900" y="2171700"/>
            <a:ext cx="1600200" cy="609600"/>
          </a:xfrm>
          <a:solidFill>
            <a:schemeClr val="accent3">
              <a:lumMod val="85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lIns="91440" anchor="ctr"/>
          <a:lstStyle/>
          <a:p>
            <a:pPr marL="0" indent="0" algn="ctr"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altLang="en-US" sz="2000" b="1" dirty="0"/>
              <a:t>File</a:t>
            </a:r>
            <a:r>
              <a:rPr lang="en-US" altLang="en-US" sz="2000" dirty="0"/>
              <a:t> </a:t>
            </a:r>
            <a:r>
              <a:rPr lang="en-US" altLang="en-US" sz="2000" b="1" dirty="0"/>
              <a:t>Header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80B629D-E3C7-44CA-BECE-6DFA29C5C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1676400"/>
            <a:ext cx="4152900" cy="4089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5B655EF8-0DD1-4F4D-8B23-3B8427768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1752600"/>
            <a:ext cx="460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8D3F99-C97C-1B43-90FC-C5A6200279A5}"/>
              </a:ext>
            </a:extLst>
          </p:cNvPr>
          <p:cNvGraphicFramePr>
            <a:graphicFrameLocks noGrp="1"/>
          </p:cNvGraphicFramePr>
          <p:nvPr/>
        </p:nvGraphicFramePr>
        <p:xfrm>
          <a:off x="4013200" y="3276600"/>
          <a:ext cx="609600" cy="2489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S-1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2F2FDF6-8E53-1B46-92D4-42A3AD9122B9}"/>
              </a:ext>
            </a:extLst>
          </p:cNvPr>
          <p:cNvGraphicFramePr>
            <a:graphicFrameLocks noGrp="1"/>
          </p:cNvGraphicFramePr>
          <p:nvPr/>
        </p:nvGraphicFramePr>
        <p:xfrm>
          <a:off x="4622800" y="1676400"/>
          <a:ext cx="3548063" cy="4089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1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47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 marL="91430" marR="914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S-1</a:t>
                      </a:r>
                    </a:p>
                  </a:txBody>
                  <a:tcPr marL="91430" marR="914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7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30" marR="91430"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6275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EF242DF-A3B0-6042-B7BE-9F375AA59E7A}"/>
              </a:ext>
            </a:extLst>
          </p:cNvPr>
          <p:cNvSpPr/>
          <p:nvPr/>
        </p:nvSpPr>
        <p:spPr bwMode="auto">
          <a:xfrm>
            <a:off x="1409700" y="3492500"/>
            <a:ext cx="9906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k % 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45FBA-E5ED-874E-B41F-F3E7DBCCE663}"/>
              </a:ext>
            </a:extLst>
          </p:cNvPr>
          <p:cNvCxnSpPr>
            <a:stCxn id="13" idx="3"/>
          </p:cNvCxnSpPr>
          <p:nvPr/>
        </p:nvCxnSpPr>
        <p:spPr bwMode="auto">
          <a:xfrm flipV="1">
            <a:off x="2400300" y="3492500"/>
            <a:ext cx="1612900" cy="2286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A3D303-B820-074E-AF7A-34854F26E583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400300" y="3721100"/>
            <a:ext cx="1612900" cy="18288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C28D4-5FE9-8B46-85A1-641293FC59E4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400300" y="3721100"/>
            <a:ext cx="1612900" cy="1397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791F8-71BC-B445-8FD9-DEC7D0D26B88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 flipV="1">
            <a:off x="546100" y="3721100"/>
            <a:ext cx="86360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54" name="TextBox 23">
            <a:extLst>
              <a:ext uri="{FF2B5EF4-FFF2-40B4-BE49-F238E27FC236}">
                <a16:creationId xmlns:a16="http://schemas.microsoft.com/office/drawing/2014/main" id="{471730EA-BB8D-4C0A-B71C-ADDDB0F66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30226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h(k)</a:t>
            </a:r>
          </a:p>
        </p:txBody>
      </p:sp>
      <p:sp>
        <p:nvSpPr>
          <p:cNvPr id="56355" name="TextBox 29">
            <a:extLst>
              <a:ext uri="{FF2B5EF4-FFF2-40B4-BE49-F238E27FC236}">
                <a16:creationId xmlns:a16="http://schemas.microsoft.com/office/drawing/2014/main" id="{2EBA6C99-18D6-43BA-B9FA-1E4315DDE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322638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9D29CC-8C76-3B46-AC5B-58BCB18B6C07}"/>
              </a:ext>
            </a:extLst>
          </p:cNvPr>
          <p:cNvCxnSpPr>
            <a:cxnSpLocks/>
          </p:cNvCxnSpPr>
          <p:nvPr/>
        </p:nvCxnSpPr>
        <p:spPr bwMode="auto">
          <a:xfrm flipV="1">
            <a:off x="4459288" y="2001838"/>
            <a:ext cx="336550" cy="140335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8C8032-5CB6-AC4B-81C6-4D83163A7624}"/>
              </a:ext>
            </a:extLst>
          </p:cNvPr>
          <p:cNvCxnSpPr>
            <a:cxnSpLocks/>
          </p:cNvCxnSpPr>
          <p:nvPr/>
        </p:nvCxnSpPr>
        <p:spPr bwMode="auto">
          <a:xfrm flipV="1">
            <a:off x="4508500" y="2020888"/>
            <a:ext cx="666750" cy="19288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75C56A-CB8A-E448-B7C2-979328378C46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5650" y="2051050"/>
            <a:ext cx="957263" cy="23114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354B50-12A7-A44E-8CC0-A4BC562B14C5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9763" y="2073275"/>
            <a:ext cx="1430337" cy="27797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332AC4-E772-D042-B0E9-779634BC9B0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5650" y="2020888"/>
            <a:ext cx="3295650" cy="35861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61" name="TextBox 1">
            <a:extLst>
              <a:ext uri="{FF2B5EF4-FFF2-40B4-BE49-F238E27FC236}">
                <a16:creationId xmlns:a16="http://schemas.microsoft.com/office/drawing/2014/main" id="{8421EF4A-B5CA-4472-990C-B6B8D4AA853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411119" y="3490119"/>
            <a:ext cx="4089400" cy="4619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/>
              <a:t>Overflow Bucket Blocks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E6E95-6D8D-3840-99AE-4FFC17D81051}"/>
              </a:ext>
            </a:extLst>
          </p:cNvPr>
          <p:cNvSpPr txBox="1"/>
          <p:nvPr/>
        </p:nvSpPr>
        <p:spPr>
          <a:xfrm>
            <a:off x="499422" y="5933423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75000"/>
              <a:buFont typeface="Wingdings" pitchFamily="2" charset="2"/>
              <a:buChar char="q"/>
            </a:pPr>
            <a:r>
              <a:rPr lang="en-US" dirty="0">
                <a:ea typeface="ＭＳ Ｐゴシック" charset="-128"/>
                <a:cs typeface="ＭＳ Ｐゴシック" charset="-128"/>
              </a:rPr>
              <a:t>Each bucket has its own overflow blocks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CA0EE563-1DE0-4D22-AD80-18F496602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of the Overflow Area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4B8CBE5D-C109-42F0-9869-6942F24AD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marL="457200" indent="-457200"/>
            <a:r>
              <a:rPr lang="en-US" altLang="en-US"/>
              <a:t> Three approaches:</a:t>
            </a:r>
          </a:p>
          <a:p>
            <a:pPr marL="457200" indent="-457200"/>
            <a:endParaRPr lang="en-US" altLang="en-US"/>
          </a:p>
          <a:p>
            <a:pPr marL="457200" indent="-457200">
              <a:buFont typeface="Monotype Sorts" pitchFamily="-84" charset="2"/>
              <a:buAutoNum type="arabicPeriod"/>
            </a:pPr>
            <a:r>
              <a:rPr lang="en-US" altLang="en-US" b="1" i="1"/>
              <a:t>Common</a:t>
            </a:r>
            <a:r>
              <a:rPr lang="en-US" altLang="en-US"/>
              <a:t> overflow area for all blocks in the file. </a:t>
            </a:r>
          </a:p>
          <a:p>
            <a:pPr marL="914400" lvl="1" indent="-457200"/>
            <a:r>
              <a:rPr lang="en-US" altLang="en-US" sz="2200"/>
              <a:t>Each block has a pointer to its first record in the overflow area. </a:t>
            </a:r>
          </a:p>
          <a:p>
            <a:pPr marL="914400" lvl="1" indent="-457200"/>
            <a:r>
              <a:rPr lang="en-US" altLang="en-US" sz="2200"/>
              <a:t>Records belonging to the same block are linked by pointers.</a:t>
            </a:r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  <p:grpSp>
        <p:nvGrpSpPr>
          <p:cNvPr id="57347" name="Group 4">
            <a:extLst>
              <a:ext uri="{FF2B5EF4-FFF2-40B4-BE49-F238E27FC236}">
                <a16:creationId xmlns:a16="http://schemas.microsoft.com/office/drawing/2014/main" id="{D9DAF23F-6917-45DB-92D9-F23EF4AD16D7}"/>
              </a:ext>
            </a:extLst>
          </p:cNvPr>
          <p:cNvGrpSpPr>
            <a:grpSpLocks/>
          </p:cNvGrpSpPr>
          <p:nvPr/>
        </p:nvGrpSpPr>
        <p:grpSpPr bwMode="auto">
          <a:xfrm>
            <a:off x="5122863" y="2514600"/>
            <a:ext cx="3868737" cy="2971800"/>
            <a:chOff x="1899" y="422"/>
            <a:chExt cx="9706" cy="6963"/>
          </a:xfrm>
        </p:grpSpPr>
        <p:grpSp>
          <p:nvGrpSpPr>
            <p:cNvPr id="57348" name="Group 5">
              <a:extLst>
                <a:ext uri="{FF2B5EF4-FFF2-40B4-BE49-F238E27FC236}">
                  <a16:creationId xmlns:a16="http://schemas.microsoft.com/office/drawing/2014/main" id="{E56BB2CC-816C-4E38-8078-71475EE4A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9" y="422"/>
              <a:ext cx="1477" cy="2532"/>
              <a:chOff x="1899" y="633"/>
              <a:chExt cx="1477" cy="2532"/>
            </a:xfrm>
          </p:grpSpPr>
          <p:sp>
            <p:nvSpPr>
              <p:cNvPr id="57396" name="Rectangle 6">
                <a:extLst>
                  <a:ext uri="{FF2B5EF4-FFF2-40B4-BE49-F238E27FC236}">
                    <a16:creationId xmlns:a16="http://schemas.microsoft.com/office/drawing/2014/main" id="{5A27D21E-AA91-4A00-A4FB-356F8A7C7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7397" name="Line 7">
                <a:extLst>
                  <a:ext uri="{FF2B5EF4-FFF2-40B4-BE49-F238E27FC236}">
                    <a16:creationId xmlns:a16="http://schemas.microsoft.com/office/drawing/2014/main" id="{2BF2E709-8403-42A4-B992-E895A860E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8" name="Line 8">
                <a:extLst>
                  <a:ext uri="{FF2B5EF4-FFF2-40B4-BE49-F238E27FC236}">
                    <a16:creationId xmlns:a16="http://schemas.microsoft.com/office/drawing/2014/main" id="{9A5EF759-BC50-435E-8EC8-FF9B60328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9" name="Line 9">
                <a:extLst>
                  <a:ext uri="{FF2B5EF4-FFF2-40B4-BE49-F238E27FC236}">
                    <a16:creationId xmlns:a16="http://schemas.microsoft.com/office/drawing/2014/main" id="{26FA5BC1-3A8A-486C-B85B-A0624A107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0" name="Line 10">
                <a:extLst>
                  <a:ext uri="{FF2B5EF4-FFF2-40B4-BE49-F238E27FC236}">
                    <a16:creationId xmlns:a16="http://schemas.microsoft.com/office/drawing/2014/main" id="{3EBB78B7-9C20-45D9-A75D-4388B98C6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1" name="Line 11">
                <a:extLst>
                  <a:ext uri="{FF2B5EF4-FFF2-40B4-BE49-F238E27FC236}">
                    <a16:creationId xmlns:a16="http://schemas.microsoft.com/office/drawing/2014/main" id="{CC3DB67C-E156-4F89-B2FD-15AF551A5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2" name="Line 12">
                <a:extLst>
                  <a:ext uri="{FF2B5EF4-FFF2-40B4-BE49-F238E27FC236}">
                    <a16:creationId xmlns:a16="http://schemas.microsoft.com/office/drawing/2014/main" id="{66685C73-2FE1-4335-9128-494F37D6B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3" name="Line 13">
                <a:extLst>
                  <a:ext uri="{FF2B5EF4-FFF2-40B4-BE49-F238E27FC236}">
                    <a16:creationId xmlns:a16="http://schemas.microsoft.com/office/drawing/2014/main" id="{E7F38327-CAFC-41BB-91B0-A390A47E4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4" name="Line 14">
                <a:extLst>
                  <a:ext uri="{FF2B5EF4-FFF2-40B4-BE49-F238E27FC236}">
                    <a16:creationId xmlns:a16="http://schemas.microsoft.com/office/drawing/2014/main" id="{F80150AC-F826-4AC8-B130-5C02A6960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405" name="Line 15">
                <a:extLst>
                  <a:ext uri="{FF2B5EF4-FFF2-40B4-BE49-F238E27FC236}">
                    <a16:creationId xmlns:a16="http://schemas.microsoft.com/office/drawing/2014/main" id="{563A709A-C6DE-4AAB-A4E5-F52A492CE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7349" name="Group 16">
              <a:extLst>
                <a:ext uri="{FF2B5EF4-FFF2-40B4-BE49-F238E27FC236}">
                  <a16:creationId xmlns:a16="http://schemas.microsoft.com/office/drawing/2014/main" id="{488BBE74-34ED-4A53-9E2B-79308B85A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0" y="422"/>
              <a:ext cx="1477" cy="2532"/>
              <a:chOff x="1899" y="633"/>
              <a:chExt cx="1477" cy="2532"/>
            </a:xfrm>
          </p:grpSpPr>
          <p:sp>
            <p:nvSpPr>
              <p:cNvPr id="57386" name="Rectangle 17">
                <a:extLst>
                  <a:ext uri="{FF2B5EF4-FFF2-40B4-BE49-F238E27FC236}">
                    <a16:creationId xmlns:a16="http://schemas.microsoft.com/office/drawing/2014/main" id="{070E5891-B7E2-47F0-93B3-0D7442B1F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7387" name="Line 18">
                <a:extLst>
                  <a:ext uri="{FF2B5EF4-FFF2-40B4-BE49-F238E27FC236}">
                    <a16:creationId xmlns:a16="http://schemas.microsoft.com/office/drawing/2014/main" id="{F2727122-5E76-4253-99FB-1619C4925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8" name="Line 19">
                <a:extLst>
                  <a:ext uri="{FF2B5EF4-FFF2-40B4-BE49-F238E27FC236}">
                    <a16:creationId xmlns:a16="http://schemas.microsoft.com/office/drawing/2014/main" id="{AFCFDD21-9959-4EE5-9AE9-31638E918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9" name="Line 20">
                <a:extLst>
                  <a:ext uri="{FF2B5EF4-FFF2-40B4-BE49-F238E27FC236}">
                    <a16:creationId xmlns:a16="http://schemas.microsoft.com/office/drawing/2014/main" id="{E85722A8-B00E-4D27-B8CC-77600520B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0" name="Line 21">
                <a:extLst>
                  <a:ext uri="{FF2B5EF4-FFF2-40B4-BE49-F238E27FC236}">
                    <a16:creationId xmlns:a16="http://schemas.microsoft.com/office/drawing/2014/main" id="{3190F17B-84AD-4328-9C96-01BAFA417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1" name="Line 22">
                <a:extLst>
                  <a:ext uri="{FF2B5EF4-FFF2-40B4-BE49-F238E27FC236}">
                    <a16:creationId xmlns:a16="http://schemas.microsoft.com/office/drawing/2014/main" id="{46BC12A6-D509-454B-AF0A-AB7D6687B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2" name="Line 23">
                <a:extLst>
                  <a:ext uri="{FF2B5EF4-FFF2-40B4-BE49-F238E27FC236}">
                    <a16:creationId xmlns:a16="http://schemas.microsoft.com/office/drawing/2014/main" id="{7E19EE8F-CFBD-46CD-8B6D-764202153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3" name="Line 24">
                <a:extLst>
                  <a:ext uri="{FF2B5EF4-FFF2-40B4-BE49-F238E27FC236}">
                    <a16:creationId xmlns:a16="http://schemas.microsoft.com/office/drawing/2014/main" id="{6D2BF985-CCCB-4C31-80F2-2FF0DEE3C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4" name="Line 25">
                <a:extLst>
                  <a:ext uri="{FF2B5EF4-FFF2-40B4-BE49-F238E27FC236}">
                    <a16:creationId xmlns:a16="http://schemas.microsoft.com/office/drawing/2014/main" id="{76E7C5E0-A98D-4416-BBD6-A03765288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95" name="Line 26">
                <a:extLst>
                  <a:ext uri="{FF2B5EF4-FFF2-40B4-BE49-F238E27FC236}">
                    <a16:creationId xmlns:a16="http://schemas.microsoft.com/office/drawing/2014/main" id="{9F27A205-D9E0-40B0-B4EA-A83B4008D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7350" name="Group 27">
              <a:extLst>
                <a:ext uri="{FF2B5EF4-FFF2-40B4-BE49-F238E27FC236}">
                  <a16:creationId xmlns:a16="http://schemas.microsoft.com/office/drawing/2014/main" id="{817E5EDA-BDFE-49F0-8892-83A76F978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1" y="422"/>
              <a:ext cx="1477" cy="2532"/>
              <a:chOff x="1899" y="633"/>
              <a:chExt cx="1477" cy="2532"/>
            </a:xfrm>
          </p:grpSpPr>
          <p:sp>
            <p:nvSpPr>
              <p:cNvPr id="57376" name="Rectangle 28">
                <a:extLst>
                  <a:ext uri="{FF2B5EF4-FFF2-40B4-BE49-F238E27FC236}">
                    <a16:creationId xmlns:a16="http://schemas.microsoft.com/office/drawing/2014/main" id="{606B6BE7-B497-4AA6-AF7F-EBA3FF70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7377" name="Line 29">
                <a:extLst>
                  <a:ext uri="{FF2B5EF4-FFF2-40B4-BE49-F238E27FC236}">
                    <a16:creationId xmlns:a16="http://schemas.microsoft.com/office/drawing/2014/main" id="{EDF89404-7BD1-474F-B7CA-BBDF616E23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78" name="Line 30">
                <a:extLst>
                  <a:ext uri="{FF2B5EF4-FFF2-40B4-BE49-F238E27FC236}">
                    <a16:creationId xmlns:a16="http://schemas.microsoft.com/office/drawing/2014/main" id="{79F9BF17-2CE6-4263-9A4A-645FA7D62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79" name="Line 31">
                <a:extLst>
                  <a:ext uri="{FF2B5EF4-FFF2-40B4-BE49-F238E27FC236}">
                    <a16:creationId xmlns:a16="http://schemas.microsoft.com/office/drawing/2014/main" id="{0E7786DA-895C-4F12-AA07-230A022B8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0" name="Line 32">
                <a:extLst>
                  <a:ext uri="{FF2B5EF4-FFF2-40B4-BE49-F238E27FC236}">
                    <a16:creationId xmlns:a16="http://schemas.microsoft.com/office/drawing/2014/main" id="{01728B22-4DC6-476E-B31A-3FC1385C8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1" name="Line 33">
                <a:extLst>
                  <a:ext uri="{FF2B5EF4-FFF2-40B4-BE49-F238E27FC236}">
                    <a16:creationId xmlns:a16="http://schemas.microsoft.com/office/drawing/2014/main" id="{4BA9400E-BDCE-4C35-ACAA-BD43F3FBE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2" name="Line 34">
                <a:extLst>
                  <a:ext uri="{FF2B5EF4-FFF2-40B4-BE49-F238E27FC236}">
                    <a16:creationId xmlns:a16="http://schemas.microsoft.com/office/drawing/2014/main" id="{935CFCBA-919F-48B6-B008-4D68EA71F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3" name="Line 35">
                <a:extLst>
                  <a:ext uri="{FF2B5EF4-FFF2-40B4-BE49-F238E27FC236}">
                    <a16:creationId xmlns:a16="http://schemas.microsoft.com/office/drawing/2014/main" id="{4CE1F573-25DA-4EAD-ADC1-4A9E3929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4" name="Line 36">
                <a:extLst>
                  <a:ext uri="{FF2B5EF4-FFF2-40B4-BE49-F238E27FC236}">
                    <a16:creationId xmlns:a16="http://schemas.microsoft.com/office/drawing/2014/main" id="{D1B9932E-3863-4597-94DD-141D1D92F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385" name="Line 37">
                <a:extLst>
                  <a:ext uri="{FF2B5EF4-FFF2-40B4-BE49-F238E27FC236}">
                    <a16:creationId xmlns:a16="http://schemas.microsoft.com/office/drawing/2014/main" id="{F260DEA3-6D6B-40EF-9DAD-A067A1655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57351" name="Rectangle 38">
              <a:extLst>
                <a:ext uri="{FF2B5EF4-FFF2-40B4-BE49-F238E27FC236}">
                  <a16:creationId xmlns:a16="http://schemas.microsoft.com/office/drawing/2014/main" id="{ADC445D1-DC3C-4B45-A37C-D7EDDD3DD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3587"/>
              <a:ext cx="2532" cy="37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57352" name="Line 39">
              <a:extLst>
                <a:ext uri="{FF2B5EF4-FFF2-40B4-BE49-F238E27FC236}">
                  <a16:creationId xmlns:a16="http://schemas.microsoft.com/office/drawing/2014/main" id="{1D9545FA-C7C1-4605-84EB-4082ADCE9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853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3" name="Line 40">
              <a:extLst>
                <a:ext uri="{FF2B5EF4-FFF2-40B4-BE49-F238E27FC236}">
                  <a16:creationId xmlns:a16="http://schemas.microsoft.com/office/drawing/2014/main" id="{A5FCA4E1-CCCE-485D-A645-8E0F7B4E0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5275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4" name="Line 41">
              <a:extLst>
                <a:ext uri="{FF2B5EF4-FFF2-40B4-BE49-F238E27FC236}">
                  <a16:creationId xmlns:a16="http://schemas.microsoft.com/office/drawing/2014/main" id="{0C1A621E-2048-42C1-8C81-0A9A929B6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5697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5" name="Line 42">
              <a:extLst>
                <a:ext uri="{FF2B5EF4-FFF2-40B4-BE49-F238E27FC236}">
                  <a16:creationId xmlns:a16="http://schemas.microsoft.com/office/drawing/2014/main" id="{52D3E0C3-5FFB-4570-86FE-77EF2DA4B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6119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6" name="Line 43">
              <a:extLst>
                <a:ext uri="{FF2B5EF4-FFF2-40B4-BE49-F238E27FC236}">
                  <a16:creationId xmlns:a16="http://schemas.microsoft.com/office/drawing/2014/main" id="{FDF5B93A-BEF4-4AC1-AB65-C324E9766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6541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7" name="Line 44">
              <a:extLst>
                <a:ext uri="{FF2B5EF4-FFF2-40B4-BE49-F238E27FC236}">
                  <a16:creationId xmlns:a16="http://schemas.microsoft.com/office/drawing/2014/main" id="{3A54B53D-6725-4B8F-A309-0C96310EF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6963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8" name="Line 45">
              <a:extLst>
                <a:ext uri="{FF2B5EF4-FFF2-40B4-BE49-F238E27FC236}">
                  <a16:creationId xmlns:a16="http://schemas.microsoft.com/office/drawing/2014/main" id="{A5459EC5-8575-47D1-92E9-E763E90F2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4" y="3587"/>
              <a:ext cx="1" cy="37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59" name="Freeform 46">
              <a:extLst>
                <a:ext uri="{FF2B5EF4-FFF2-40B4-BE49-F238E27FC236}">
                  <a16:creationId xmlns:a16="http://schemas.microsoft.com/office/drawing/2014/main" id="{C9E6E0A3-1ED8-4841-A276-6CE1D1A7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" y="2954"/>
              <a:ext cx="1899" cy="2110"/>
            </a:xfrm>
            <a:custGeom>
              <a:avLst/>
              <a:gdLst>
                <a:gd name="T0" fmla="*/ 14 w 1969"/>
                <a:gd name="T1" fmla="*/ 0 h 3165"/>
                <a:gd name="T2" fmla="*/ 14 w 1969"/>
                <a:gd name="T3" fmla="*/ 1 h 3165"/>
                <a:gd name="T4" fmla="*/ 100 w 1969"/>
                <a:gd name="T5" fmla="*/ 1 h 3165"/>
                <a:gd name="T6" fmla="*/ 402 w 1969"/>
                <a:gd name="T7" fmla="*/ 1 h 3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69"/>
                <a:gd name="T13" fmla="*/ 0 h 3165"/>
                <a:gd name="T14" fmla="*/ 1969 w 1969"/>
                <a:gd name="T15" fmla="*/ 3165 h 3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69" h="3165">
                  <a:moveTo>
                    <a:pt x="70" y="0"/>
                  </a:moveTo>
                  <a:cubicBezTo>
                    <a:pt x="35" y="281"/>
                    <a:pt x="0" y="563"/>
                    <a:pt x="70" y="844"/>
                  </a:cubicBezTo>
                  <a:cubicBezTo>
                    <a:pt x="140" y="1125"/>
                    <a:pt x="176" y="1301"/>
                    <a:pt x="492" y="1688"/>
                  </a:cubicBezTo>
                  <a:cubicBezTo>
                    <a:pt x="808" y="2075"/>
                    <a:pt x="1723" y="2919"/>
                    <a:pt x="1969" y="316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0" name="Freeform 47">
              <a:extLst>
                <a:ext uri="{FF2B5EF4-FFF2-40B4-BE49-F238E27FC236}">
                  <a16:creationId xmlns:a16="http://schemas.microsoft.com/office/drawing/2014/main" id="{962831C4-2F93-430C-B56A-C2C3B8A87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954"/>
              <a:ext cx="1196" cy="1688"/>
            </a:xfrm>
            <a:custGeom>
              <a:avLst/>
              <a:gdLst>
                <a:gd name="T0" fmla="*/ 1196 w 1196"/>
                <a:gd name="T1" fmla="*/ 0 h 1899"/>
                <a:gd name="T2" fmla="*/ 141 w 1196"/>
                <a:gd name="T3" fmla="*/ 4 h 1899"/>
                <a:gd name="T4" fmla="*/ 352 w 1196"/>
                <a:gd name="T5" fmla="*/ 10 h 1899"/>
                <a:gd name="T6" fmla="*/ 774 w 1196"/>
                <a:gd name="T7" fmla="*/ 11 h 18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6"/>
                <a:gd name="T13" fmla="*/ 0 h 1899"/>
                <a:gd name="T14" fmla="*/ 1196 w 1196"/>
                <a:gd name="T15" fmla="*/ 1899 h 18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6" h="1899">
                  <a:moveTo>
                    <a:pt x="1196" y="0"/>
                  </a:moveTo>
                  <a:cubicBezTo>
                    <a:pt x="739" y="281"/>
                    <a:pt x="282" y="563"/>
                    <a:pt x="141" y="844"/>
                  </a:cubicBezTo>
                  <a:cubicBezTo>
                    <a:pt x="0" y="1125"/>
                    <a:pt x="247" y="1512"/>
                    <a:pt x="352" y="1688"/>
                  </a:cubicBezTo>
                  <a:cubicBezTo>
                    <a:pt x="457" y="1864"/>
                    <a:pt x="615" y="1881"/>
                    <a:pt x="774" y="1899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1" name="Line 48">
              <a:extLst>
                <a:ext uri="{FF2B5EF4-FFF2-40B4-BE49-F238E27FC236}">
                  <a16:creationId xmlns:a16="http://schemas.microsoft.com/office/drawing/2014/main" id="{030CF633-783A-4951-AB1A-16CAA6496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430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2" name="Line 49">
              <a:extLst>
                <a:ext uri="{FF2B5EF4-FFF2-40B4-BE49-F238E27FC236}">
                  <a16:creationId xmlns:a16="http://schemas.microsoft.com/office/drawing/2014/main" id="{86C4E620-F532-4B7C-A868-2D96B86FA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5" y="4009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3" name="Line 50">
              <a:extLst>
                <a:ext uri="{FF2B5EF4-FFF2-40B4-BE49-F238E27FC236}">
                  <a16:creationId xmlns:a16="http://schemas.microsoft.com/office/drawing/2014/main" id="{E89EAC81-1720-4B84-B568-0E442A1AF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" y="4960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4" name="Line 51">
              <a:extLst>
                <a:ext uri="{FF2B5EF4-FFF2-40B4-BE49-F238E27FC236}">
                  <a16:creationId xmlns:a16="http://schemas.microsoft.com/office/drawing/2014/main" id="{638F71FE-F747-48A7-B157-5662EA8B9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" y="4960"/>
              <a:ext cx="0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5" name="Line 52">
              <a:extLst>
                <a:ext uri="{FF2B5EF4-FFF2-40B4-BE49-F238E27FC236}">
                  <a16:creationId xmlns:a16="http://schemas.microsoft.com/office/drawing/2014/main" id="{5A2CD34D-A7AD-4D0D-AC6C-D420730BB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7" y="5382"/>
              <a:ext cx="4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6" name="Line 53">
              <a:extLst>
                <a:ext uri="{FF2B5EF4-FFF2-40B4-BE49-F238E27FC236}">
                  <a16:creationId xmlns:a16="http://schemas.microsoft.com/office/drawing/2014/main" id="{B643346D-D51D-4DBD-A8AD-DB1C5AD98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3" y="5590"/>
              <a:ext cx="8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7" name="Line 54">
              <a:extLst>
                <a:ext uri="{FF2B5EF4-FFF2-40B4-BE49-F238E27FC236}">
                  <a16:creationId xmlns:a16="http://schemas.microsoft.com/office/drawing/2014/main" id="{B6E0BC47-93BA-4566-817D-1DE89BE52F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40" y="4324"/>
              <a:ext cx="0" cy="12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8" name="Line 55">
              <a:extLst>
                <a:ext uri="{FF2B5EF4-FFF2-40B4-BE49-F238E27FC236}">
                  <a16:creationId xmlns:a16="http://schemas.microsoft.com/office/drawing/2014/main" id="{88CD00FA-750A-4C87-8A84-BC53A6864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7" y="4298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69" name="Line 56">
              <a:extLst>
                <a:ext uri="{FF2B5EF4-FFF2-40B4-BE49-F238E27FC236}">
                  <a16:creationId xmlns:a16="http://schemas.microsoft.com/office/drawing/2014/main" id="{4E9D851C-1814-49E6-B121-14CD9DC83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" y="4720"/>
              <a:ext cx="10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0" name="Line 57">
              <a:extLst>
                <a:ext uri="{FF2B5EF4-FFF2-40B4-BE49-F238E27FC236}">
                  <a16:creationId xmlns:a16="http://schemas.microsoft.com/office/drawing/2014/main" id="{8FB36C8E-7CF5-4057-ABC8-7974139AA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51" y="4746"/>
              <a:ext cx="0" cy="14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1" name="Line 58">
              <a:extLst>
                <a:ext uri="{FF2B5EF4-FFF2-40B4-BE49-F238E27FC236}">
                  <a16:creationId xmlns:a16="http://schemas.microsoft.com/office/drawing/2014/main" id="{1315A10B-B30D-4797-8C50-28BE2B1633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7" y="6252"/>
              <a:ext cx="8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2" name="Line 59">
              <a:extLst>
                <a:ext uri="{FF2B5EF4-FFF2-40B4-BE49-F238E27FC236}">
                  <a16:creationId xmlns:a16="http://schemas.microsoft.com/office/drawing/2014/main" id="{E22C0EDA-465F-4257-9FE5-DF6B5438C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7" y="6385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3" name="Line 60">
              <a:extLst>
                <a:ext uri="{FF2B5EF4-FFF2-40B4-BE49-F238E27FC236}">
                  <a16:creationId xmlns:a16="http://schemas.microsoft.com/office/drawing/2014/main" id="{2EFE2EB8-FB08-4909-844F-7A0D5802C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0" y="6385"/>
              <a:ext cx="0" cy="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4" name="Line 61">
              <a:extLst>
                <a:ext uri="{FF2B5EF4-FFF2-40B4-BE49-F238E27FC236}">
                  <a16:creationId xmlns:a16="http://schemas.microsoft.com/office/drawing/2014/main" id="{E445DE31-862A-409A-96B4-64C32F161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5" y="7070"/>
              <a:ext cx="4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375" name="Text Box 62">
              <a:extLst>
                <a:ext uri="{FF2B5EF4-FFF2-40B4-BE49-F238E27FC236}">
                  <a16:creationId xmlns:a16="http://schemas.microsoft.com/office/drawing/2014/main" id="{DC3B1E71-03A2-4046-B28E-8ED07157F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" y="2954"/>
              <a:ext cx="3376" cy="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Overflow Area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A366439D-A230-4943-A722-AD0EB9962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Storage</a:t>
            </a:r>
          </a:p>
        </p:txBody>
      </p:sp>
      <p:sp>
        <p:nvSpPr>
          <p:cNvPr id="921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A589E1C-30DC-4F1C-9B89-54A9C8E179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en-US" altLang="en-US"/>
              <a:t>Two DBMS fundamental questions?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marL="990600" lvl="1" indent="-533400" eaLnBrk="1" hangingPunct="1">
              <a:buSzTx/>
              <a:buFont typeface="Arial" panose="020B0604020202020204" pitchFamily="34" charset="0"/>
              <a:buAutoNum type="arabicPeriod"/>
            </a:pPr>
            <a:r>
              <a:rPr lang="en-US" altLang="en-US"/>
              <a:t>How do we store and manage very large volumes of data?</a:t>
            </a:r>
          </a:p>
          <a:p>
            <a:pPr marL="990600" lvl="1" indent="-533400" eaLnBrk="1" hangingPunct="1">
              <a:buSzTx/>
              <a:buFont typeface="Arial" panose="020B0604020202020204" pitchFamily="34" charset="0"/>
              <a:buAutoNum type="arabicPeriod"/>
            </a:pPr>
            <a:endParaRPr lang="en-US" altLang="en-US"/>
          </a:p>
          <a:p>
            <a:pPr marL="990600" lvl="1" indent="-533400" eaLnBrk="1" hangingPunct="1">
              <a:buSzTx/>
              <a:buFont typeface="Arial" panose="020B0604020202020204" pitchFamily="34" charset="0"/>
              <a:buAutoNum type="arabicPeriod"/>
            </a:pPr>
            <a:r>
              <a:rPr lang="en-US" altLang="en-US"/>
              <a:t>What representation and data structures best support efficient manipulation of data?</a:t>
            </a:r>
          </a:p>
          <a:p>
            <a:pPr marL="13716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en-US"/>
              <a:t>RAM model vs. I/O model of Computation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914839C1-25AE-4152-B5D7-076A32DA8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/>
              <a:t>Handling of the Overflow Area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59CCA38-4E2B-3747-9AC0-B515BDDA3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4267200" cy="4191000"/>
          </a:xfrm>
        </p:spPr>
        <p:txBody>
          <a:bodyPr/>
          <a:lstStyle/>
          <a:p>
            <a:pPr marL="609600" indent="-457200">
              <a:buFontTx/>
              <a:buAutoNum type="arabicPeriod" startAt="2"/>
              <a:defRPr/>
            </a:pPr>
            <a:r>
              <a:rPr lang="en-US" b="1" i="1" dirty="0">
                <a:ea typeface="ＭＳ Ｐゴシック" charset="-128"/>
                <a:cs typeface="ＭＳ Ｐゴシック" charset="-128"/>
              </a:rPr>
              <a:t>Share</a:t>
            </a:r>
            <a:r>
              <a:rPr lang="en-US" dirty="0">
                <a:ea typeface="ＭＳ Ｐゴシック" charset="-128"/>
                <a:cs typeface="ＭＳ Ｐゴシック" charset="-128"/>
              </a:rPr>
              <a:t> overflow area by some blocks </a:t>
            </a:r>
          </a:p>
          <a:p>
            <a:pPr marL="948690" lvl="2" indent="-457200"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e.g., residing on the same cylinder.</a:t>
            </a:r>
          </a:p>
          <a:p>
            <a:pPr marL="609600" indent="-457200">
              <a:buFont typeface="Monotype Sorts" charset="2"/>
              <a:buNone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marL="609600" indent="-457200">
              <a:buFontTx/>
              <a:buAutoNum type="arabicPeriod" startAt="2"/>
              <a:defRPr/>
            </a:pPr>
            <a:r>
              <a:rPr lang="en-US" b="1" i="1" dirty="0">
                <a:ea typeface="ＭＳ Ｐゴシック" charset="-128"/>
                <a:cs typeface="ＭＳ Ｐゴシック" charset="-128"/>
              </a:rPr>
              <a:t>Individual</a:t>
            </a:r>
            <a:r>
              <a:rPr lang="en-US" dirty="0">
                <a:ea typeface="ＭＳ Ｐゴシック" charset="-128"/>
                <a:cs typeface="ＭＳ Ｐゴシック" charset="-128"/>
              </a:rPr>
              <a:t> overflow areas </a:t>
            </a:r>
          </a:p>
          <a:p>
            <a:pPr marL="1012698" lvl="2" indent="-457200"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Each block has  its own overflow   </a:t>
            </a:r>
          </a:p>
          <a:p>
            <a:pPr marL="1012698" lvl="2" indent="-457200"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Records are not linked </a:t>
            </a:r>
          </a:p>
        </p:txBody>
      </p:sp>
      <p:grpSp>
        <p:nvGrpSpPr>
          <p:cNvPr id="58371" name="Group 4">
            <a:extLst>
              <a:ext uri="{FF2B5EF4-FFF2-40B4-BE49-F238E27FC236}">
                <a16:creationId xmlns:a16="http://schemas.microsoft.com/office/drawing/2014/main" id="{464BED9D-CB2A-4316-96C7-963CF0FC7BAD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209800"/>
            <a:ext cx="3581400" cy="3341688"/>
            <a:chOff x="1899" y="422"/>
            <a:chExt cx="7104" cy="9284"/>
          </a:xfrm>
        </p:grpSpPr>
        <p:grpSp>
          <p:nvGrpSpPr>
            <p:cNvPr id="58372" name="Group 5">
              <a:extLst>
                <a:ext uri="{FF2B5EF4-FFF2-40B4-BE49-F238E27FC236}">
                  <a16:creationId xmlns:a16="http://schemas.microsoft.com/office/drawing/2014/main" id="{2B18496B-C6F7-493C-BC15-981097581C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9" y="422"/>
              <a:ext cx="1477" cy="2532"/>
              <a:chOff x="1899" y="422"/>
              <a:chExt cx="1477" cy="2532"/>
            </a:xfrm>
          </p:grpSpPr>
          <p:sp>
            <p:nvSpPr>
              <p:cNvPr id="58479" name="Rectangle 6">
                <a:extLst>
                  <a:ext uri="{FF2B5EF4-FFF2-40B4-BE49-F238E27FC236}">
                    <a16:creationId xmlns:a16="http://schemas.microsoft.com/office/drawing/2014/main" id="{686B3A84-863D-4719-938A-E71F7EED5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422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80" name="Line 7">
                <a:extLst>
                  <a:ext uri="{FF2B5EF4-FFF2-40B4-BE49-F238E27FC236}">
                    <a16:creationId xmlns:a16="http://schemas.microsoft.com/office/drawing/2014/main" id="{82A5C6B4-4B6D-4552-9577-7621A33D6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3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1" name="Line 8">
                <a:extLst>
                  <a:ext uri="{FF2B5EF4-FFF2-40B4-BE49-F238E27FC236}">
                    <a16:creationId xmlns:a16="http://schemas.microsoft.com/office/drawing/2014/main" id="{06F25F1E-B686-4F0F-94D1-F7D3C5D03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2" name="Line 9">
                <a:extLst>
                  <a:ext uri="{FF2B5EF4-FFF2-40B4-BE49-F238E27FC236}">
                    <a16:creationId xmlns:a16="http://schemas.microsoft.com/office/drawing/2014/main" id="{547598A2-5963-4A58-9F40-C68D9F1A2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3" name="Line 10">
                <a:extLst>
                  <a:ext uri="{FF2B5EF4-FFF2-40B4-BE49-F238E27FC236}">
                    <a16:creationId xmlns:a16="http://schemas.microsoft.com/office/drawing/2014/main" id="{C2614ADD-E931-4E8B-9A2D-5184BAA32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4" name="Line 11">
                <a:extLst>
                  <a:ext uri="{FF2B5EF4-FFF2-40B4-BE49-F238E27FC236}">
                    <a16:creationId xmlns:a16="http://schemas.microsoft.com/office/drawing/2014/main" id="{0097F245-1566-416B-A7C3-901BC92AF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5" name="Line 12">
                <a:extLst>
                  <a:ext uri="{FF2B5EF4-FFF2-40B4-BE49-F238E27FC236}">
                    <a16:creationId xmlns:a16="http://schemas.microsoft.com/office/drawing/2014/main" id="{F58B9579-612F-4993-B49A-02AE4C473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47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6" name="Line 13">
                <a:extLst>
                  <a:ext uri="{FF2B5EF4-FFF2-40B4-BE49-F238E27FC236}">
                    <a16:creationId xmlns:a16="http://schemas.microsoft.com/office/drawing/2014/main" id="{79265860-4CE5-4628-B2EE-C7DCEEE18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32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7" name="Line 14">
                <a:extLst>
                  <a:ext uri="{FF2B5EF4-FFF2-40B4-BE49-F238E27FC236}">
                    <a16:creationId xmlns:a16="http://schemas.microsoft.com/office/drawing/2014/main" id="{0311CD4E-DB6A-4D53-A508-9D48B6F58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88" name="Line 15">
                <a:extLst>
                  <a:ext uri="{FF2B5EF4-FFF2-40B4-BE49-F238E27FC236}">
                    <a16:creationId xmlns:a16="http://schemas.microsoft.com/office/drawing/2014/main" id="{3422443E-E4DC-4E6F-9DA1-3646FC202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8373" name="Group 16">
              <a:extLst>
                <a:ext uri="{FF2B5EF4-FFF2-40B4-BE49-F238E27FC236}">
                  <a16:creationId xmlns:a16="http://schemas.microsoft.com/office/drawing/2014/main" id="{F7416CA6-0FA3-4AB9-AE8B-41A7A8D68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2" y="422"/>
              <a:ext cx="1477" cy="2532"/>
              <a:chOff x="1899" y="422"/>
              <a:chExt cx="1477" cy="2532"/>
            </a:xfrm>
          </p:grpSpPr>
          <p:sp>
            <p:nvSpPr>
              <p:cNvPr id="58469" name="Rectangle 17">
                <a:extLst>
                  <a:ext uri="{FF2B5EF4-FFF2-40B4-BE49-F238E27FC236}">
                    <a16:creationId xmlns:a16="http://schemas.microsoft.com/office/drawing/2014/main" id="{B3B5D1DA-855B-4FB5-8E32-DEAE49B40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422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70" name="Line 18">
                <a:extLst>
                  <a:ext uri="{FF2B5EF4-FFF2-40B4-BE49-F238E27FC236}">
                    <a16:creationId xmlns:a16="http://schemas.microsoft.com/office/drawing/2014/main" id="{816A167C-569D-4C60-A84A-F248D565A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3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1" name="Line 19">
                <a:extLst>
                  <a:ext uri="{FF2B5EF4-FFF2-40B4-BE49-F238E27FC236}">
                    <a16:creationId xmlns:a16="http://schemas.microsoft.com/office/drawing/2014/main" id="{3C7FB388-C837-4B3D-8A0C-5A181AEA2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2" name="Line 20">
                <a:extLst>
                  <a:ext uri="{FF2B5EF4-FFF2-40B4-BE49-F238E27FC236}">
                    <a16:creationId xmlns:a16="http://schemas.microsoft.com/office/drawing/2014/main" id="{87E79C2A-D8D7-4801-B865-9D767BC90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3" name="Line 21">
                <a:extLst>
                  <a:ext uri="{FF2B5EF4-FFF2-40B4-BE49-F238E27FC236}">
                    <a16:creationId xmlns:a16="http://schemas.microsoft.com/office/drawing/2014/main" id="{6D3D9F37-EBE8-45F6-B662-0F636177E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4" name="Line 22">
                <a:extLst>
                  <a:ext uri="{FF2B5EF4-FFF2-40B4-BE49-F238E27FC236}">
                    <a16:creationId xmlns:a16="http://schemas.microsoft.com/office/drawing/2014/main" id="{16F0B62E-7986-480B-8484-F379264701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5" name="Line 23">
                <a:extLst>
                  <a:ext uri="{FF2B5EF4-FFF2-40B4-BE49-F238E27FC236}">
                    <a16:creationId xmlns:a16="http://schemas.microsoft.com/office/drawing/2014/main" id="{246F9983-8314-4EB4-A544-B5C080963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47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6" name="Line 24">
                <a:extLst>
                  <a:ext uri="{FF2B5EF4-FFF2-40B4-BE49-F238E27FC236}">
                    <a16:creationId xmlns:a16="http://schemas.microsoft.com/office/drawing/2014/main" id="{42AEF3F2-6B8D-4DB6-B2C3-42BB3F2C8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32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7" name="Line 25">
                <a:extLst>
                  <a:ext uri="{FF2B5EF4-FFF2-40B4-BE49-F238E27FC236}">
                    <a16:creationId xmlns:a16="http://schemas.microsoft.com/office/drawing/2014/main" id="{1B567B17-36CF-4A77-8938-5A4BF48AB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78" name="Line 26">
                <a:extLst>
                  <a:ext uri="{FF2B5EF4-FFF2-40B4-BE49-F238E27FC236}">
                    <a16:creationId xmlns:a16="http://schemas.microsoft.com/office/drawing/2014/main" id="{CEE8162E-2ED0-4605-9491-482CE522D7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8374" name="Group 27">
              <a:extLst>
                <a:ext uri="{FF2B5EF4-FFF2-40B4-BE49-F238E27FC236}">
                  <a16:creationId xmlns:a16="http://schemas.microsoft.com/office/drawing/2014/main" id="{B4D36FC3-440D-4484-AFED-549F80BC15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5" y="422"/>
              <a:ext cx="1477" cy="2532"/>
              <a:chOff x="1899" y="422"/>
              <a:chExt cx="1477" cy="2532"/>
            </a:xfrm>
          </p:grpSpPr>
          <p:sp>
            <p:nvSpPr>
              <p:cNvPr id="58459" name="Rectangle 28">
                <a:extLst>
                  <a:ext uri="{FF2B5EF4-FFF2-40B4-BE49-F238E27FC236}">
                    <a16:creationId xmlns:a16="http://schemas.microsoft.com/office/drawing/2014/main" id="{A9A06D6A-8EC6-4C61-BE0C-665287392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422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60" name="Line 29">
                <a:extLst>
                  <a:ext uri="{FF2B5EF4-FFF2-40B4-BE49-F238E27FC236}">
                    <a16:creationId xmlns:a16="http://schemas.microsoft.com/office/drawing/2014/main" id="{A1253584-A21B-42E8-BD83-3C177122E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3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1" name="Line 30">
                <a:extLst>
                  <a:ext uri="{FF2B5EF4-FFF2-40B4-BE49-F238E27FC236}">
                    <a16:creationId xmlns:a16="http://schemas.microsoft.com/office/drawing/2014/main" id="{8BEF3261-BEF4-4F65-8D7E-35678ED38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2" name="Line 31">
                <a:extLst>
                  <a:ext uri="{FF2B5EF4-FFF2-40B4-BE49-F238E27FC236}">
                    <a16:creationId xmlns:a16="http://schemas.microsoft.com/office/drawing/2014/main" id="{B0C7DF66-5547-4288-BF27-175514E4A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3" name="Line 32">
                <a:extLst>
                  <a:ext uri="{FF2B5EF4-FFF2-40B4-BE49-F238E27FC236}">
                    <a16:creationId xmlns:a16="http://schemas.microsoft.com/office/drawing/2014/main" id="{54206061-62BA-4139-95AB-4C68C462C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4" name="Line 33">
                <a:extLst>
                  <a:ext uri="{FF2B5EF4-FFF2-40B4-BE49-F238E27FC236}">
                    <a16:creationId xmlns:a16="http://schemas.microsoft.com/office/drawing/2014/main" id="{23277B2A-8DE1-4B9F-9A74-AC33BA067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5" name="Line 34">
                <a:extLst>
                  <a:ext uri="{FF2B5EF4-FFF2-40B4-BE49-F238E27FC236}">
                    <a16:creationId xmlns:a16="http://schemas.microsoft.com/office/drawing/2014/main" id="{1F4ACD1A-3AAD-4B06-AE27-8F8382DE9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147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6" name="Line 35">
                <a:extLst>
                  <a:ext uri="{FF2B5EF4-FFF2-40B4-BE49-F238E27FC236}">
                    <a16:creationId xmlns:a16="http://schemas.microsoft.com/office/drawing/2014/main" id="{62153E8B-3DC3-4842-91EB-5F3E7A37E8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32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7" name="Line 36">
                <a:extLst>
                  <a:ext uri="{FF2B5EF4-FFF2-40B4-BE49-F238E27FC236}">
                    <a16:creationId xmlns:a16="http://schemas.microsoft.com/office/drawing/2014/main" id="{825E13FD-72DC-4C5A-94BD-051FB1C5E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68" name="Line 37">
                <a:extLst>
                  <a:ext uri="{FF2B5EF4-FFF2-40B4-BE49-F238E27FC236}">
                    <a16:creationId xmlns:a16="http://schemas.microsoft.com/office/drawing/2014/main" id="{FCFA99A0-21C1-4847-96E9-23EB96681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8375" name="Group 38">
              <a:extLst>
                <a:ext uri="{FF2B5EF4-FFF2-40B4-BE49-F238E27FC236}">
                  <a16:creationId xmlns:a16="http://schemas.microsoft.com/office/drawing/2014/main" id="{E472D94E-B332-407D-902E-F81E20605D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9" y="3798"/>
              <a:ext cx="1477" cy="2532"/>
              <a:chOff x="1899" y="3798"/>
              <a:chExt cx="1477" cy="2532"/>
            </a:xfrm>
          </p:grpSpPr>
          <p:sp>
            <p:nvSpPr>
              <p:cNvPr id="58440" name="Rectangle 39">
                <a:extLst>
                  <a:ext uri="{FF2B5EF4-FFF2-40B4-BE49-F238E27FC236}">
                    <a16:creationId xmlns:a16="http://schemas.microsoft.com/office/drawing/2014/main" id="{01D3BF60-24F9-431B-89F9-C32694D03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798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41" name="Line 40">
                <a:extLst>
                  <a:ext uri="{FF2B5EF4-FFF2-40B4-BE49-F238E27FC236}">
                    <a16:creationId xmlns:a16="http://schemas.microsoft.com/office/drawing/2014/main" id="{F3451AE5-209A-4C8B-BEE7-888609A57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398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2" name="Line 41">
                <a:extLst>
                  <a:ext uri="{FF2B5EF4-FFF2-40B4-BE49-F238E27FC236}">
                    <a16:creationId xmlns:a16="http://schemas.microsoft.com/office/drawing/2014/main" id="{0FDAD566-D768-41C4-9368-37F51CDF2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14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3" name="Line 42">
                <a:extLst>
                  <a:ext uri="{FF2B5EF4-FFF2-40B4-BE49-F238E27FC236}">
                    <a16:creationId xmlns:a16="http://schemas.microsoft.com/office/drawing/2014/main" id="{35FE6C2C-DC4B-40DA-A619-670B30271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30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4" name="Line 43">
                <a:extLst>
                  <a:ext uri="{FF2B5EF4-FFF2-40B4-BE49-F238E27FC236}">
                    <a16:creationId xmlns:a16="http://schemas.microsoft.com/office/drawing/2014/main" id="{41B5C68C-58C9-4D89-AF1D-42CCC2798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22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5" name="Line 44">
                <a:extLst>
                  <a:ext uri="{FF2B5EF4-FFF2-40B4-BE49-F238E27FC236}">
                    <a16:creationId xmlns:a16="http://schemas.microsoft.com/office/drawing/2014/main" id="{EF20ADDF-C787-45EB-B3B3-53E5D95FB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06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6" name="Line 45">
                <a:extLst>
                  <a:ext uri="{FF2B5EF4-FFF2-40B4-BE49-F238E27FC236}">
                    <a16:creationId xmlns:a16="http://schemas.microsoft.com/office/drawing/2014/main" id="{FEA1DA1D-0D48-4C32-ABD9-7FD74E33D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90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7" name="Line 46">
                <a:extLst>
                  <a:ext uri="{FF2B5EF4-FFF2-40B4-BE49-F238E27FC236}">
                    <a16:creationId xmlns:a16="http://schemas.microsoft.com/office/drawing/2014/main" id="{7D63A4AF-39E7-4C31-99EF-02118F0CB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74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8" name="Line 47">
                <a:extLst>
                  <a:ext uri="{FF2B5EF4-FFF2-40B4-BE49-F238E27FC236}">
                    <a16:creationId xmlns:a16="http://schemas.microsoft.com/office/drawing/2014/main" id="{C3BEE881-CEC4-4409-BFFA-3BEA1F6BC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90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49" name="Line 48">
                <a:extLst>
                  <a:ext uri="{FF2B5EF4-FFF2-40B4-BE49-F238E27FC236}">
                    <a16:creationId xmlns:a16="http://schemas.microsoft.com/office/drawing/2014/main" id="{E58D0687-24FC-402E-A954-50D370C08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06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0" name="Line 49">
                <a:extLst>
                  <a:ext uri="{FF2B5EF4-FFF2-40B4-BE49-F238E27FC236}">
                    <a16:creationId xmlns:a16="http://schemas.microsoft.com/office/drawing/2014/main" id="{2561D331-2E56-42D2-AFEA-BC226A04D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1" name="Line 50">
                <a:extLst>
                  <a:ext uri="{FF2B5EF4-FFF2-40B4-BE49-F238E27FC236}">
                    <a16:creationId xmlns:a16="http://schemas.microsoft.com/office/drawing/2014/main" id="{6173E521-F872-4069-A202-EAD06F004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2" name="Line 51">
                <a:extLst>
                  <a:ext uri="{FF2B5EF4-FFF2-40B4-BE49-F238E27FC236}">
                    <a16:creationId xmlns:a16="http://schemas.microsoft.com/office/drawing/2014/main" id="{CA7F81BF-E95C-47AF-89E4-30F892C57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3" name="Line 52">
                <a:extLst>
                  <a:ext uri="{FF2B5EF4-FFF2-40B4-BE49-F238E27FC236}">
                    <a16:creationId xmlns:a16="http://schemas.microsoft.com/office/drawing/2014/main" id="{9D3CB3DE-317B-4E8B-A3E9-1CF17E5C2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4" name="Line 53">
                <a:extLst>
                  <a:ext uri="{FF2B5EF4-FFF2-40B4-BE49-F238E27FC236}">
                    <a16:creationId xmlns:a16="http://schemas.microsoft.com/office/drawing/2014/main" id="{DAFA8917-FD04-44EC-9514-5161920A9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6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5" name="Line 54">
                <a:extLst>
                  <a:ext uri="{FF2B5EF4-FFF2-40B4-BE49-F238E27FC236}">
                    <a16:creationId xmlns:a16="http://schemas.microsoft.com/office/drawing/2014/main" id="{48176A87-0246-43AA-928C-28A99A833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6" name="Line 55">
                <a:extLst>
                  <a:ext uri="{FF2B5EF4-FFF2-40B4-BE49-F238E27FC236}">
                    <a16:creationId xmlns:a16="http://schemas.microsoft.com/office/drawing/2014/main" id="{4718EF07-A243-4A68-AAFF-ECE6E2206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7" name="Line 56">
                <a:extLst>
                  <a:ext uri="{FF2B5EF4-FFF2-40B4-BE49-F238E27FC236}">
                    <a16:creationId xmlns:a16="http://schemas.microsoft.com/office/drawing/2014/main" id="{BCBCDA04-F677-4F4A-8C4C-57FE8AA86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58" name="Line 57">
                <a:extLst>
                  <a:ext uri="{FF2B5EF4-FFF2-40B4-BE49-F238E27FC236}">
                    <a16:creationId xmlns:a16="http://schemas.microsoft.com/office/drawing/2014/main" id="{4660FDF2-9B10-4686-8A59-DEA1CCA22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58376" name="Freeform 58">
              <a:extLst>
                <a:ext uri="{FF2B5EF4-FFF2-40B4-BE49-F238E27FC236}">
                  <a16:creationId xmlns:a16="http://schemas.microsoft.com/office/drawing/2014/main" id="{1B7D50E6-6746-497B-8B99-16510B2A7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" y="2954"/>
              <a:ext cx="1618" cy="844"/>
            </a:xfrm>
            <a:custGeom>
              <a:avLst/>
              <a:gdLst>
                <a:gd name="T0" fmla="*/ 1477 w 1618"/>
                <a:gd name="T1" fmla="*/ 0 h 844"/>
                <a:gd name="T2" fmla="*/ 1477 w 1618"/>
                <a:gd name="T3" fmla="*/ 211 h 844"/>
                <a:gd name="T4" fmla="*/ 633 w 1618"/>
                <a:gd name="T5" fmla="*/ 422 h 844"/>
                <a:gd name="T6" fmla="*/ 0 w 1618"/>
                <a:gd name="T7" fmla="*/ 844 h 8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18"/>
                <a:gd name="T13" fmla="*/ 0 h 844"/>
                <a:gd name="T14" fmla="*/ 1618 w 1618"/>
                <a:gd name="T15" fmla="*/ 844 h 8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18" h="844">
                  <a:moveTo>
                    <a:pt x="1477" y="0"/>
                  </a:moveTo>
                  <a:cubicBezTo>
                    <a:pt x="1547" y="70"/>
                    <a:pt x="1618" y="141"/>
                    <a:pt x="1477" y="211"/>
                  </a:cubicBezTo>
                  <a:cubicBezTo>
                    <a:pt x="1336" y="281"/>
                    <a:pt x="879" y="317"/>
                    <a:pt x="633" y="422"/>
                  </a:cubicBezTo>
                  <a:cubicBezTo>
                    <a:pt x="387" y="527"/>
                    <a:pt x="193" y="685"/>
                    <a:pt x="0" y="84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377" name="Freeform 59">
              <a:extLst>
                <a:ext uri="{FF2B5EF4-FFF2-40B4-BE49-F238E27FC236}">
                  <a16:creationId xmlns:a16="http://schemas.microsoft.com/office/drawing/2014/main" id="{32FD4E9A-AEC8-4DB3-AF8B-B183CFA2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2" y="2954"/>
              <a:ext cx="1618" cy="844"/>
            </a:xfrm>
            <a:custGeom>
              <a:avLst/>
              <a:gdLst>
                <a:gd name="T0" fmla="*/ 1477 w 1618"/>
                <a:gd name="T1" fmla="*/ 0 h 844"/>
                <a:gd name="T2" fmla="*/ 1477 w 1618"/>
                <a:gd name="T3" fmla="*/ 211 h 844"/>
                <a:gd name="T4" fmla="*/ 633 w 1618"/>
                <a:gd name="T5" fmla="*/ 422 h 844"/>
                <a:gd name="T6" fmla="*/ 0 w 1618"/>
                <a:gd name="T7" fmla="*/ 844 h 8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18"/>
                <a:gd name="T13" fmla="*/ 0 h 844"/>
                <a:gd name="T14" fmla="*/ 1618 w 1618"/>
                <a:gd name="T15" fmla="*/ 844 h 8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18" h="844">
                  <a:moveTo>
                    <a:pt x="1477" y="0"/>
                  </a:moveTo>
                  <a:cubicBezTo>
                    <a:pt x="1547" y="70"/>
                    <a:pt x="1618" y="141"/>
                    <a:pt x="1477" y="211"/>
                  </a:cubicBezTo>
                  <a:cubicBezTo>
                    <a:pt x="1336" y="281"/>
                    <a:pt x="879" y="317"/>
                    <a:pt x="633" y="422"/>
                  </a:cubicBezTo>
                  <a:cubicBezTo>
                    <a:pt x="387" y="527"/>
                    <a:pt x="193" y="685"/>
                    <a:pt x="0" y="84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378" name="Freeform 60">
              <a:extLst>
                <a:ext uri="{FF2B5EF4-FFF2-40B4-BE49-F238E27FC236}">
                  <a16:creationId xmlns:a16="http://schemas.microsoft.com/office/drawing/2014/main" id="{DC4B7042-13CB-423A-B13A-1F2824C9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5" y="2954"/>
              <a:ext cx="1618" cy="844"/>
            </a:xfrm>
            <a:custGeom>
              <a:avLst/>
              <a:gdLst>
                <a:gd name="T0" fmla="*/ 1477 w 1618"/>
                <a:gd name="T1" fmla="*/ 0 h 844"/>
                <a:gd name="T2" fmla="*/ 1477 w 1618"/>
                <a:gd name="T3" fmla="*/ 211 h 844"/>
                <a:gd name="T4" fmla="*/ 633 w 1618"/>
                <a:gd name="T5" fmla="*/ 422 h 844"/>
                <a:gd name="T6" fmla="*/ 0 w 1618"/>
                <a:gd name="T7" fmla="*/ 844 h 8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18"/>
                <a:gd name="T13" fmla="*/ 0 h 844"/>
                <a:gd name="T14" fmla="*/ 1618 w 1618"/>
                <a:gd name="T15" fmla="*/ 844 h 8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18" h="844">
                  <a:moveTo>
                    <a:pt x="1477" y="0"/>
                  </a:moveTo>
                  <a:cubicBezTo>
                    <a:pt x="1547" y="70"/>
                    <a:pt x="1618" y="141"/>
                    <a:pt x="1477" y="211"/>
                  </a:cubicBezTo>
                  <a:cubicBezTo>
                    <a:pt x="1336" y="281"/>
                    <a:pt x="879" y="317"/>
                    <a:pt x="633" y="422"/>
                  </a:cubicBezTo>
                  <a:cubicBezTo>
                    <a:pt x="387" y="527"/>
                    <a:pt x="193" y="685"/>
                    <a:pt x="0" y="84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379" name="Freeform 61">
              <a:extLst>
                <a:ext uri="{FF2B5EF4-FFF2-40B4-BE49-F238E27FC236}">
                  <a16:creationId xmlns:a16="http://schemas.microsoft.com/office/drawing/2014/main" id="{4E9C1C84-B4C0-40D5-BBAF-D9D4791F2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" y="6330"/>
              <a:ext cx="1618" cy="844"/>
            </a:xfrm>
            <a:custGeom>
              <a:avLst/>
              <a:gdLst>
                <a:gd name="T0" fmla="*/ 1477 w 1618"/>
                <a:gd name="T1" fmla="*/ 0 h 844"/>
                <a:gd name="T2" fmla="*/ 1477 w 1618"/>
                <a:gd name="T3" fmla="*/ 211 h 844"/>
                <a:gd name="T4" fmla="*/ 633 w 1618"/>
                <a:gd name="T5" fmla="*/ 422 h 844"/>
                <a:gd name="T6" fmla="*/ 0 w 1618"/>
                <a:gd name="T7" fmla="*/ 844 h 8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18"/>
                <a:gd name="T13" fmla="*/ 0 h 844"/>
                <a:gd name="T14" fmla="*/ 1618 w 1618"/>
                <a:gd name="T15" fmla="*/ 844 h 8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18" h="844">
                  <a:moveTo>
                    <a:pt x="1477" y="0"/>
                  </a:moveTo>
                  <a:cubicBezTo>
                    <a:pt x="1547" y="70"/>
                    <a:pt x="1618" y="141"/>
                    <a:pt x="1477" y="211"/>
                  </a:cubicBezTo>
                  <a:cubicBezTo>
                    <a:pt x="1336" y="281"/>
                    <a:pt x="879" y="317"/>
                    <a:pt x="633" y="422"/>
                  </a:cubicBezTo>
                  <a:cubicBezTo>
                    <a:pt x="387" y="527"/>
                    <a:pt x="193" y="685"/>
                    <a:pt x="0" y="84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58380" name="Group 62">
              <a:extLst>
                <a:ext uri="{FF2B5EF4-FFF2-40B4-BE49-F238E27FC236}">
                  <a16:creationId xmlns:a16="http://schemas.microsoft.com/office/drawing/2014/main" id="{73FA365A-B021-4AF2-8DBA-E0D834D47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2" y="3798"/>
              <a:ext cx="1477" cy="2532"/>
              <a:chOff x="1899" y="3798"/>
              <a:chExt cx="1477" cy="2532"/>
            </a:xfrm>
          </p:grpSpPr>
          <p:sp>
            <p:nvSpPr>
              <p:cNvPr id="58421" name="Rectangle 63">
                <a:extLst>
                  <a:ext uri="{FF2B5EF4-FFF2-40B4-BE49-F238E27FC236}">
                    <a16:creationId xmlns:a16="http://schemas.microsoft.com/office/drawing/2014/main" id="{BDC1209C-176E-43BC-82E1-A17F1421E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798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22" name="Line 64">
                <a:extLst>
                  <a:ext uri="{FF2B5EF4-FFF2-40B4-BE49-F238E27FC236}">
                    <a16:creationId xmlns:a16="http://schemas.microsoft.com/office/drawing/2014/main" id="{27A08B8E-6BD9-42B2-A2CF-CFE15FC75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398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3" name="Line 65">
                <a:extLst>
                  <a:ext uri="{FF2B5EF4-FFF2-40B4-BE49-F238E27FC236}">
                    <a16:creationId xmlns:a16="http://schemas.microsoft.com/office/drawing/2014/main" id="{72AC84EF-0B25-4EF2-BDD7-D3F97E41E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14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4" name="Line 66">
                <a:extLst>
                  <a:ext uri="{FF2B5EF4-FFF2-40B4-BE49-F238E27FC236}">
                    <a16:creationId xmlns:a16="http://schemas.microsoft.com/office/drawing/2014/main" id="{32460EA2-C133-4EDD-B00D-25FF8A2CA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30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5" name="Line 67">
                <a:extLst>
                  <a:ext uri="{FF2B5EF4-FFF2-40B4-BE49-F238E27FC236}">
                    <a16:creationId xmlns:a16="http://schemas.microsoft.com/office/drawing/2014/main" id="{F19A0AC2-CDBD-453E-8E13-479238442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22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6" name="Line 68">
                <a:extLst>
                  <a:ext uri="{FF2B5EF4-FFF2-40B4-BE49-F238E27FC236}">
                    <a16:creationId xmlns:a16="http://schemas.microsoft.com/office/drawing/2014/main" id="{3AB2F217-079E-415B-82CD-2F45B14E3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06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7" name="Line 69">
                <a:extLst>
                  <a:ext uri="{FF2B5EF4-FFF2-40B4-BE49-F238E27FC236}">
                    <a16:creationId xmlns:a16="http://schemas.microsoft.com/office/drawing/2014/main" id="{B235E25F-724A-4579-B88D-39B895823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90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8" name="Line 70">
                <a:extLst>
                  <a:ext uri="{FF2B5EF4-FFF2-40B4-BE49-F238E27FC236}">
                    <a16:creationId xmlns:a16="http://schemas.microsoft.com/office/drawing/2014/main" id="{D05A197D-6EEA-4C86-A763-815B41731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74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9" name="Line 71">
                <a:extLst>
                  <a:ext uri="{FF2B5EF4-FFF2-40B4-BE49-F238E27FC236}">
                    <a16:creationId xmlns:a16="http://schemas.microsoft.com/office/drawing/2014/main" id="{4B170B3E-13D6-45A6-8E4F-41AE3F2F2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90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0" name="Line 72">
                <a:extLst>
                  <a:ext uri="{FF2B5EF4-FFF2-40B4-BE49-F238E27FC236}">
                    <a16:creationId xmlns:a16="http://schemas.microsoft.com/office/drawing/2014/main" id="{3004AFFF-EB31-4450-AAE2-4CDB9C258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06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1" name="Line 73">
                <a:extLst>
                  <a:ext uri="{FF2B5EF4-FFF2-40B4-BE49-F238E27FC236}">
                    <a16:creationId xmlns:a16="http://schemas.microsoft.com/office/drawing/2014/main" id="{661834C5-716F-435E-B7B2-3B2C054EB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2" name="Line 74">
                <a:extLst>
                  <a:ext uri="{FF2B5EF4-FFF2-40B4-BE49-F238E27FC236}">
                    <a16:creationId xmlns:a16="http://schemas.microsoft.com/office/drawing/2014/main" id="{8F78322E-465A-4A55-AD24-A75F33CA3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3" name="Line 75">
                <a:extLst>
                  <a:ext uri="{FF2B5EF4-FFF2-40B4-BE49-F238E27FC236}">
                    <a16:creationId xmlns:a16="http://schemas.microsoft.com/office/drawing/2014/main" id="{70C114EE-FDB1-4BB0-ADEF-70AFE4481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4" name="Line 76">
                <a:extLst>
                  <a:ext uri="{FF2B5EF4-FFF2-40B4-BE49-F238E27FC236}">
                    <a16:creationId xmlns:a16="http://schemas.microsoft.com/office/drawing/2014/main" id="{F8175649-34FB-4E9E-ABB5-3CA9E11B9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5" name="Line 77">
                <a:extLst>
                  <a:ext uri="{FF2B5EF4-FFF2-40B4-BE49-F238E27FC236}">
                    <a16:creationId xmlns:a16="http://schemas.microsoft.com/office/drawing/2014/main" id="{72DF5308-4B65-4E8C-8369-94BF8EC9E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6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6" name="Line 78">
                <a:extLst>
                  <a:ext uri="{FF2B5EF4-FFF2-40B4-BE49-F238E27FC236}">
                    <a16:creationId xmlns:a16="http://schemas.microsoft.com/office/drawing/2014/main" id="{A82083E1-75DD-43B0-AAEF-B1B2F524A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7" name="Line 79">
                <a:extLst>
                  <a:ext uri="{FF2B5EF4-FFF2-40B4-BE49-F238E27FC236}">
                    <a16:creationId xmlns:a16="http://schemas.microsoft.com/office/drawing/2014/main" id="{4085A27D-A9BC-4654-B721-3A811D0A4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8" name="Line 80">
                <a:extLst>
                  <a:ext uri="{FF2B5EF4-FFF2-40B4-BE49-F238E27FC236}">
                    <a16:creationId xmlns:a16="http://schemas.microsoft.com/office/drawing/2014/main" id="{0403E0E4-78E6-4257-B83B-FD5909A36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39" name="Line 81">
                <a:extLst>
                  <a:ext uri="{FF2B5EF4-FFF2-40B4-BE49-F238E27FC236}">
                    <a16:creationId xmlns:a16="http://schemas.microsoft.com/office/drawing/2014/main" id="{D254FAF0-6E0D-4B31-9FF9-8607E08A9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8381" name="Group 82">
              <a:extLst>
                <a:ext uri="{FF2B5EF4-FFF2-40B4-BE49-F238E27FC236}">
                  <a16:creationId xmlns:a16="http://schemas.microsoft.com/office/drawing/2014/main" id="{D04365E1-422C-4180-ADAF-D76A2DD34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5" y="3798"/>
              <a:ext cx="1477" cy="2532"/>
              <a:chOff x="1899" y="3798"/>
              <a:chExt cx="1477" cy="2532"/>
            </a:xfrm>
          </p:grpSpPr>
          <p:sp>
            <p:nvSpPr>
              <p:cNvPr id="58402" name="Rectangle 83">
                <a:extLst>
                  <a:ext uri="{FF2B5EF4-FFF2-40B4-BE49-F238E27FC236}">
                    <a16:creationId xmlns:a16="http://schemas.microsoft.com/office/drawing/2014/main" id="{02E4DD6C-491F-420E-B00D-104FB984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798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403" name="Line 84">
                <a:extLst>
                  <a:ext uri="{FF2B5EF4-FFF2-40B4-BE49-F238E27FC236}">
                    <a16:creationId xmlns:a16="http://schemas.microsoft.com/office/drawing/2014/main" id="{F6C03148-297E-4B6F-8A72-294EAC6D0C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398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4" name="Line 85">
                <a:extLst>
                  <a:ext uri="{FF2B5EF4-FFF2-40B4-BE49-F238E27FC236}">
                    <a16:creationId xmlns:a16="http://schemas.microsoft.com/office/drawing/2014/main" id="{2C480BAE-6003-48F2-9C8A-76CE000FC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14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5" name="Line 86">
                <a:extLst>
                  <a:ext uri="{FF2B5EF4-FFF2-40B4-BE49-F238E27FC236}">
                    <a16:creationId xmlns:a16="http://schemas.microsoft.com/office/drawing/2014/main" id="{67F9FBC7-B15D-4E01-AE62-953631B93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30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6" name="Line 87">
                <a:extLst>
                  <a:ext uri="{FF2B5EF4-FFF2-40B4-BE49-F238E27FC236}">
                    <a16:creationId xmlns:a16="http://schemas.microsoft.com/office/drawing/2014/main" id="{2960FF86-4CCF-4320-8F86-EFBF6DAE5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22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7" name="Line 88">
                <a:extLst>
                  <a:ext uri="{FF2B5EF4-FFF2-40B4-BE49-F238E27FC236}">
                    <a16:creationId xmlns:a16="http://schemas.microsoft.com/office/drawing/2014/main" id="{B4C79E51-771A-4255-9B94-1904A52E4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06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8" name="Line 89">
                <a:extLst>
                  <a:ext uri="{FF2B5EF4-FFF2-40B4-BE49-F238E27FC236}">
                    <a16:creationId xmlns:a16="http://schemas.microsoft.com/office/drawing/2014/main" id="{71CB0246-7DF6-44E2-A19E-8A4829755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90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9" name="Line 90">
                <a:extLst>
                  <a:ext uri="{FF2B5EF4-FFF2-40B4-BE49-F238E27FC236}">
                    <a16:creationId xmlns:a16="http://schemas.microsoft.com/office/drawing/2014/main" id="{BCF51FC1-52D3-4028-9F46-ABFA27F46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74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0" name="Line 91">
                <a:extLst>
                  <a:ext uri="{FF2B5EF4-FFF2-40B4-BE49-F238E27FC236}">
                    <a16:creationId xmlns:a16="http://schemas.microsoft.com/office/drawing/2014/main" id="{65E3AAAD-5EF9-4089-9884-9BC6D0C59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90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1" name="Line 92">
                <a:extLst>
                  <a:ext uri="{FF2B5EF4-FFF2-40B4-BE49-F238E27FC236}">
                    <a16:creationId xmlns:a16="http://schemas.microsoft.com/office/drawing/2014/main" id="{01006E9D-E358-4E9E-B935-D48C7E943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06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2" name="Line 93">
                <a:extLst>
                  <a:ext uri="{FF2B5EF4-FFF2-40B4-BE49-F238E27FC236}">
                    <a16:creationId xmlns:a16="http://schemas.microsoft.com/office/drawing/2014/main" id="{834CCEA4-49F0-4148-97DC-B4FF66FF7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3" name="Line 94">
                <a:extLst>
                  <a:ext uri="{FF2B5EF4-FFF2-40B4-BE49-F238E27FC236}">
                    <a16:creationId xmlns:a16="http://schemas.microsoft.com/office/drawing/2014/main" id="{F651FF4C-D0DC-4F58-A5DB-F4FE00487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4" name="Line 95">
                <a:extLst>
                  <a:ext uri="{FF2B5EF4-FFF2-40B4-BE49-F238E27FC236}">
                    <a16:creationId xmlns:a16="http://schemas.microsoft.com/office/drawing/2014/main" id="{A9EDA502-D6AA-41EA-84CF-963ABE1B6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5" name="Line 96">
                <a:extLst>
                  <a:ext uri="{FF2B5EF4-FFF2-40B4-BE49-F238E27FC236}">
                    <a16:creationId xmlns:a16="http://schemas.microsoft.com/office/drawing/2014/main" id="{402071A5-E44C-4151-8A54-451C29516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6" name="Line 97">
                <a:extLst>
                  <a:ext uri="{FF2B5EF4-FFF2-40B4-BE49-F238E27FC236}">
                    <a16:creationId xmlns:a16="http://schemas.microsoft.com/office/drawing/2014/main" id="{8F914A5A-C04D-4802-AF43-B1ABF3422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6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7" name="Line 98">
                <a:extLst>
                  <a:ext uri="{FF2B5EF4-FFF2-40B4-BE49-F238E27FC236}">
                    <a16:creationId xmlns:a16="http://schemas.microsoft.com/office/drawing/2014/main" id="{2B30AD44-8C8B-48C3-8D60-B7A471AE16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8" name="Line 99">
                <a:extLst>
                  <a:ext uri="{FF2B5EF4-FFF2-40B4-BE49-F238E27FC236}">
                    <a16:creationId xmlns:a16="http://schemas.microsoft.com/office/drawing/2014/main" id="{CD40A40A-97CA-4AEB-A511-325BB8302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19" name="Line 100">
                <a:extLst>
                  <a:ext uri="{FF2B5EF4-FFF2-40B4-BE49-F238E27FC236}">
                    <a16:creationId xmlns:a16="http://schemas.microsoft.com/office/drawing/2014/main" id="{E671426D-2C28-4E68-A264-39E7C42A4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20" name="Line 101">
                <a:extLst>
                  <a:ext uri="{FF2B5EF4-FFF2-40B4-BE49-F238E27FC236}">
                    <a16:creationId xmlns:a16="http://schemas.microsoft.com/office/drawing/2014/main" id="{6BB9A8A3-6FE3-4D17-8D19-F92B7FACB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58382" name="Group 102">
              <a:extLst>
                <a:ext uri="{FF2B5EF4-FFF2-40B4-BE49-F238E27FC236}">
                  <a16:creationId xmlns:a16="http://schemas.microsoft.com/office/drawing/2014/main" id="{BC3D17CD-54DD-454E-928E-169680403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9" y="7174"/>
              <a:ext cx="1477" cy="2532"/>
              <a:chOff x="1899" y="3798"/>
              <a:chExt cx="1477" cy="2532"/>
            </a:xfrm>
          </p:grpSpPr>
          <p:sp>
            <p:nvSpPr>
              <p:cNvPr id="58383" name="Rectangle 103">
                <a:extLst>
                  <a:ext uri="{FF2B5EF4-FFF2-40B4-BE49-F238E27FC236}">
                    <a16:creationId xmlns:a16="http://schemas.microsoft.com/office/drawing/2014/main" id="{8A0788E8-B709-4AFA-963D-8C5D26DE4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798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58384" name="Line 104">
                <a:extLst>
                  <a:ext uri="{FF2B5EF4-FFF2-40B4-BE49-F238E27FC236}">
                    <a16:creationId xmlns:a16="http://schemas.microsoft.com/office/drawing/2014/main" id="{1E7468A5-1122-424C-8282-C70EFC0C5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398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85" name="Line 105">
                <a:extLst>
                  <a:ext uri="{FF2B5EF4-FFF2-40B4-BE49-F238E27FC236}">
                    <a16:creationId xmlns:a16="http://schemas.microsoft.com/office/drawing/2014/main" id="{1D3ED47F-3A35-40FB-AAEC-0C2ADE30E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14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86" name="Line 106">
                <a:extLst>
                  <a:ext uri="{FF2B5EF4-FFF2-40B4-BE49-F238E27FC236}">
                    <a16:creationId xmlns:a16="http://schemas.microsoft.com/office/drawing/2014/main" id="{175C341F-16F3-499B-8177-38ACEC4DA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301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87" name="Line 107">
                <a:extLst>
                  <a:ext uri="{FF2B5EF4-FFF2-40B4-BE49-F238E27FC236}">
                    <a16:creationId xmlns:a16="http://schemas.microsoft.com/office/drawing/2014/main" id="{4B3DF542-A9A2-45BE-B5E9-88332999D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22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88" name="Line 108">
                <a:extLst>
                  <a:ext uri="{FF2B5EF4-FFF2-40B4-BE49-F238E27FC236}">
                    <a16:creationId xmlns:a16="http://schemas.microsoft.com/office/drawing/2014/main" id="{1A6E2E9A-5C66-429B-A578-3845815F3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06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89" name="Line 109">
                <a:extLst>
                  <a:ext uri="{FF2B5EF4-FFF2-40B4-BE49-F238E27FC236}">
                    <a16:creationId xmlns:a16="http://schemas.microsoft.com/office/drawing/2014/main" id="{2B9556FD-2999-4747-8D72-12CA1462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490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0" name="Line 110">
                <a:extLst>
                  <a:ext uri="{FF2B5EF4-FFF2-40B4-BE49-F238E27FC236}">
                    <a16:creationId xmlns:a16="http://schemas.microsoft.com/office/drawing/2014/main" id="{7F616166-19C2-4EFB-ACB8-188F9DE16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74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1" name="Line 111">
                <a:extLst>
                  <a:ext uri="{FF2B5EF4-FFF2-40B4-BE49-F238E27FC236}">
                    <a16:creationId xmlns:a16="http://schemas.microsoft.com/office/drawing/2014/main" id="{077E5118-6FC5-4E27-9FC6-C6AC7EBC3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590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2" name="Line 112">
                <a:extLst>
                  <a:ext uri="{FF2B5EF4-FFF2-40B4-BE49-F238E27FC236}">
                    <a16:creationId xmlns:a16="http://schemas.microsoft.com/office/drawing/2014/main" id="{02A1D88D-D009-4692-A8AB-F96097E9D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6067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3" name="Line 113">
                <a:extLst>
                  <a:ext uri="{FF2B5EF4-FFF2-40B4-BE49-F238E27FC236}">
                    <a16:creationId xmlns:a16="http://schemas.microsoft.com/office/drawing/2014/main" id="{EBD066FF-DB69-451A-A30B-5B17240C5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4" name="Line 114">
                <a:extLst>
                  <a:ext uri="{FF2B5EF4-FFF2-40B4-BE49-F238E27FC236}">
                    <a16:creationId xmlns:a16="http://schemas.microsoft.com/office/drawing/2014/main" id="{E83DAB03-1762-40D8-B583-095D468DA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5" name="Line 115">
                <a:extLst>
                  <a:ext uri="{FF2B5EF4-FFF2-40B4-BE49-F238E27FC236}">
                    <a16:creationId xmlns:a16="http://schemas.microsoft.com/office/drawing/2014/main" id="{D4C43084-4923-446B-8B8E-292216E3E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8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6" name="Line 116">
                <a:extLst>
                  <a:ext uri="{FF2B5EF4-FFF2-40B4-BE49-F238E27FC236}">
                    <a16:creationId xmlns:a16="http://schemas.microsoft.com/office/drawing/2014/main" id="{DE26E2D3-48ED-4559-BBE1-253A9EFF3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7" name="Line 117">
                <a:extLst>
                  <a:ext uri="{FF2B5EF4-FFF2-40B4-BE49-F238E27FC236}">
                    <a16:creationId xmlns:a16="http://schemas.microsoft.com/office/drawing/2014/main" id="{FA283661-2E94-412F-90D9-C64F1D65E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6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8" name="Line 118">
                <a:extLst>
                  <a:ext uri="{FF2B5EF4-FFF2-40B4-BE49-F238E27FC236}">
                    <a16:creationId xmlns:a16="http://schemas.microsoft.com/office/drawing/2014/main" id="{4316714A-EEBF-4AF9-AE17-816EA2394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399" name="Line 119">
                <a:extLst>
                  <a:ext uri="{FF2B5EF4-FFF2-40B4-BE49-F238E27FC236}">
                    <a16:creationId xmlns:a16="http://schemas.microsoft.com/office/drawing/2014/main" id="{6E62D0F3-D2CD-4549-8ED1-BEBFE494D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0" name="Line 120">
                <a:extLst>
                  <a:ext uri="{FF2B5EF4-FFF2-40B4-BE49-F238E27FC236}">
                    <a16:creationId xmlns:a16="http://schemas.microsoft.com/office/drawing/2014/main" id="{20B99BA8-D43B-41BE-9802-BE6CCAC49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401" name="Line 121">
                <a:extLst>
                  <a:ext uri="{FF2B5EF4-FFF2-40B4-BE49-F238E27FC236}">
                    <a16:creationId xmlns:a16="http://schemas.microsoft.com/office/drawing/2014/main" id="{42BEC4C8-BDB3-4956-9A78-C2B1214D0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5" y="3798"/>
                <a:ext cx="0" cy="2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F48394BF-527E-43ED-BDE9-E07266F0E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altLang="en-US"/>
              <a:t>Hashing Functions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FF877709-203F-4C8E-9152-3815E30E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029200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/>
              <a:t>A good hash functions must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AutoNum type="arabicParenR"/>
            </a:pPr>
            <a:r>
              <a:rPr lang="en-US" altLang="en-US"/>
              <a:t>be computed efficiently 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AutoNum type="arabicParenR"/>
            </a:pPr>
            <a:r>
              <a:rPr lang="en-US" altLang="en-US"/>
              <a:t>minimize the number of collisions by spreading keys around the file as evenly and uniform as possible.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200"/>
          </a:p>
          <a:p>
            <a:pPr marL="457200" indent="-457200">
              <a:lnSpc>
                <a:spcPct val="90000"/>
              </a:lnSpc>
            </a:pPr>
            <a:r>
              <a:rPr lang="en-US" altLang="en-US"/>
              <a:t>Example of good functions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truncation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division: h(key) = key mod s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Mid-square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Folding or partitioning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Other ad hoc methods </a:t>
            </a:r>
          </a:p>
          <a:p>
            <a:pPr marL="457200" indent="-457200">
              <a:lnSpc>
                <a:spcPct val="90000"/>
              </a:lnSpc>
            </a:pPr>
            <a:endParaRPr lang="en-US" altLang="en-US" sz="1200"/>
          </a:p>
          <a:p>
            <a:pPr marL="457200" indent="-457200">
              <a:lnSpc>
                <a:spcPct val="90000"/>
              </a:lnSpc>
            </a:pPr>
            <a:r>
              <a:rPr lang="en-US" altLang="en-US"/>
              <a:t>Order preserving hash functions: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/>
              <a:t>Maintain records in order of hash field values</a:t>
            </a:r>
          </a:p>
          <a:p>
            <a:pPr marL="457200" indent="-457200">
              <a:lnSpc>
                <a:spcPct val="90000"/>
              </a:lnSpc>
            </a:pPr>
            <a:endParaRPr lang="en-US" altLang="en-US" sz="2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E40EF2EB-DE8B-49FF-B76A-4083B0F89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8275"/>
            <a:ext cx="9053513" cy="669925"/>
          </a:xfrm>
        </p:spPr>
        <p:txBody>
          <a:bodyPr/>
          <a:lstStyle/>
          <a:p>
            <a:r>
              <a:rPr lang="en-US" altLang="en-US"/>
              <a:t>Pros and Cons of Hashing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595C2B72-A571-4F3F-999B-1B80D272A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77200" cy="48006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Excellent performance for searching on </a:t>
            </a:r>
            <a:r>
              <a:rPr lang="en-US" altLang="en-US" b="1" i="1"/>
              <a:t>equality on the key </a:t>
            </a:r>
            <a:r>
              <a:rPr lang="en-US" altLang="en-US"/>
              <a:t>used for hashing (assuming low density).</a:t>
            </a:r>
          </a:p>
          <a:p>
            <a:endParaRPr lang="en-US" altLang="en-US" sz="1200"/>
          </a:p>
          <a:p>
            <a:r>
              <a:rPr lang="en-US" altLang="en-US"/>
              <a:t>Records are not ordered (heap files). 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chemeClr val="tx2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b="1">
                <a:solidFill>
                  <a:schemeClr val="tx2"/>
                </a:solidFill>
                <a:latin typeface="Arial Unicode MS" panose="020B060402020202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>
                <a:latin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en-US" altLang="en-US"/>
              <a:t>Any search other than on equality is very expensive           	(linear search or involves sorting).</a:t>
            </a:r>
          </a:p>
          <a:p>
            <a:pPr>
              <a:buFont typeface="Monotype Sorts" pitchFamily="-84" charset="2"/>
              <a:buNone/>
            </a:pPr>
            <a:endParaRPr lang="en-US" altLang="en-US" sz="1200"/>
          </a:p>
          <a:p>
            <a:r>
              <a:rPr lang="en-US" altLang="en-US"/>
              <a:t>Prediction of total number of buckets is difficult.</a:t>
            </a:r>
          </a:p>
          <a:p>
            <a:pPr lvl="1"/>
            <a:r>
              <a:rPr lang="en-US" altLang="en-US"/>
              <a:t>allocate a large space.</a:t>
            </a:r>
          </a:p>
          <a:p>
            <a:pPr lvl="1"/>
            <a:r>
              <a:rPr lang="en-US" altLang="en-US"/>
              <a:t>estimate a ``reasonable'' size and periodically reorganize.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1BDFACED-03E6-4091-9055-7317C19A8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Dynamic Hashing Methods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D9C7BB8A-C09D-43EB-A4A6-EA25C3F81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/>
              <a:t>Allow the file size to change as records are added or deleted.</a:t>
            </a:r>
          </a:p>
          <a:p>
            <a:pPr>
              <a:buFont typeface="Monotype Sorts" pitchFamily="-84" charset="2"/>
              <a:buNone/>
            </a:pPr>
            <a:endParaRPr lang="en-US" altLang="en-US" sz="2600"/>
          </a:p>
          <a:p>
            <a:pPr lvl="1"/>
            <a:r>
              <a:rPr lang="en-US" altLang="en-US" sz="2600"/>
              <a:t>Linear Hashing</a:t>
            </a:r>
          </a:p>
          <a:p>
            <a:pPr lvl="2"/>
            <a:r>
              <a:rPr lang="en-US" altLang="en-US" sz="2600"/>
              <a:t>No additional structure</a:t>
            </a:r>
          </a:p>
          <a:p>
            <a:pPr lvl="1"/>
            <a:r>
              <a:rPr lang="en-US" altLang="en-US" sz="2600"/>
              <a:t>Extendible Hashing </a:t>
            </a:r>
          </a:p>
          <a:p>
            <a:pPr lvl="1"/>
            <a:r>
              <a:rPr lang="en-US" altLang="en-US" sz="2600"/>
              <a:t>Binary Hashing</a:t>
            </a:r>
          </a:p>
          <a:p>
            <a:pPr lvl="1"/>
            <a:endParaRPr lang="en-US" altLang="en-US" sz="2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C339F00A-D64C-4475-A9A7-31774365A3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altLang="en-US"/>
              <a:t>Linear Hashing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83A383AD-2CDA-469E-9AE4-F22B859B8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200"/>
              <a:t>The file size grows linearly, bucket by bucket, using a family of hash functions, each has double the range of its predecessor</a:t>
            </a:r>
          </a:p>
          <a:p>
            <a:pPr lvl="1">
              <a:buFontTx/>
              <a:buChar char="•"/>
            </a:pPr>
            <a:r>
              <a:rPr lang="en-US" altLang="en-US" sz="2200"/>
              <a:t>The file starts with </a:t>
            </a:r>
            <a:r>
              <a:rPr lang="en-US" altLang="en-US" sz="2200" b="1" i="1"/>
              <a:t>s</a:t>
            </a:r>
            <a:r>
              <a:rPr lang="en-US" altLang="en-US" sz="2200"/>
              <a:t> main buckets, where </a:t>
            </a:r>
            <a:r>
              <a:rPr lang="en-US" altLang="en-US" sz="2200" b="1" i="1"/>
              <a:t>s</a:t>
            </a:r>
            <a:r>
              <a:rPr lang="en-US" altLang="en-US" sz="2200"/>
              <a:t> is a power of 2, and </a:t>
            </a:r>
            <a:r>
              <a:rPr lang="en-US" altLang="en-US" sz="2200" b="1" i="1"/>
              <a:t>k</a:t>
            </a:r>
            <a:r>
              <a:rPr lang="en-US" altLang="en-US" sz="2200"/>
              <a:t> overflow buckets.</a:t>
            </a:r>
          </a:p>
          <a:p>
            <a:pPr lvl="1">
              <a:buFontTx/>
              <a:buChar char="•"/>
            </a:pPr>
            <a:r>
              <a:rPr lang="en-US" altLang="en-US" sz="2200"/>
              <a:t>Buckets are numbered from 0 to </a:t>
            </a:r>
            <a:r>
              <a:rPr lang="en-US" altLang="en-US" sz="2200" b="1" i="1"/>
              <a:t>s-1</a:t>
            </a:r>
            <a:endParaRPr lang="en-US" altLang="en-US" sz="2200"/>
          </a:p>
          <a:p>
            <a:pPr>
              <a:buFont typeface="Monotype Sorts" pitchFamily="-84" charset="2"/>
              <a:buNone/>
            </a:pPr>
            <a:r>
              <a:rPr lang="en-US" altLang="en-US" sz="2200"/>
              <a:t>	      =&gt;  initial hashing function </a:t>
            </a:r>
            <a:r>
              <a:rPr lang="en-US" altLang="en-US" sz="2200" b="1" i="1"/>
              <a:t>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 = key </a:t>
            </a:r>
            <a:r>
              <a:rPr lang="en-US" altLang="en-US" sz="2200" b="1"/>
              <a:t>mod</a:t>
            </a:r>
            <a:r>
              <a:rPr lang="en-US" altLang="en-US" sz="2200" b="1" i="1"/>
              <a:t> s</a:t>
            </a:r>
            <a:r>
              <a:rPr lang="en-US" altLang="en-US" sz="2200"/>
              <a:t>. </a:t>
            </a:r>
          </a:p>
          <a:p>
            <a:pPr lvl="1">
              <a:buFontTx/>
              <a:buChar char="•"/>
            </a:pPr>
            <a:r>
              <a:rPr lang="en-US" altLang="en-US" sz="2200"/>
              <a:t>Collisions are handled thru </a:t>
            </a:r>
            <a:r>
              <a:rPr lang="en-US" altLang="en-US" sz="2200" b="1" i="1"/>
              <a:t>chaining</a:t>
            </a:r>
            <a:r>
              <a:rPr lang="en-US" altLang="en-US" sz="2200"/>
              <a:t>.</a:t>
            </a:r>
          </a:p>
          <a:p>
            <a:pPr lvl="1">
              <a:buFontTx/>
              <a:buChar char="•"/>
            </a:pPr>
            <a:endParaRPr lang="en-US" altLang="en-US" sz="16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/>
              <a:t>We keep the following info:</a:t>
            </a:r>
          </a:p>
          <a:p>
            <a:pPr lvl="1">
              <a:buFontTx/>
              <a:buChar char="•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/>
              <a:t>:  A pointer to the </a:t>
            </a:r>
            <a:r>
              <a:rPr lang="en-US" altLang="en-US" sz="2200" b="1" i="1"/>
              <a:t>current</a:t>
            </a:r>
            <a:r>
              <a:rPr lang="en-US" altLang="en-US" sz="2200"/>
              <a:t> last bucket.</a:t>
            </a:r>
          </a:p>
          <a:p>
            <a:pPr lvl="1">
              <a:buFontTx/>
              <a:buNone/>
            </a:pPr>
            <a:r>
              <a:rPr lang="en-US" altLang="en-US" sz="2200"/>
              <a:t>	Initially,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</a:t>
            </a:r>
            <a:r>
              <a:rPr lang="en-US" altLang="en-US" sz="2200"/>
              <a:t>.</a:t>
            </a:r>
          </a:p>
          <a:p>
            <a:pPr lvl="1">
              <a:buFontTx/>
              <a:buChar char="•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: A pointer to the bucket that should be split next.      Initially,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= 0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D9D08A07-1C95-44F6-8B73-61965388F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/>
              <a:t>Insertion of a Record (Method 1)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1806C515-F683-4BB1-9167-BCC2ADBF4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is a collision, push tuple to an overflow bucket.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are no overflow buckets available, proceed as follows until one becomes available:</a:t>
            </a:r>
          </a:p>
          <a:p>
            <a:pPr lvl="1"/>
            <a:r>
              <a:rPr lang="en-US" altLang="en-US" sz="2200"/>
              <a:t>A new bucket is appended at the end of the hash table and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 </a:t>
            </a:r>
            <a:r>
              <a:rPr lang="en-US" altLang="en-US" sz="2200" b="1" i="1"/>
              <a:t>= B</a:t>
            </a:r>
            <a:r>
              <a:rPr lang="en-US" altLang="en-US" sz="2200" b="1" i="1" baseline="-25000"/>
              <a:t>last </a:t>
            </a:r>
            <a:r>
              <a:rPr lang="en-US" altLang="en-US" sz="2200" b="1"/>
              <a:t>+1</a:t>
            </a:r>
            <a:endParaRPr lang="en-US" altLang="en-US" sz="2200"/>
          </a:p>
          <a:p>
            <a:pPr lvl="1"/>
            <a:r>
              <a:rPr lang="en-US" altLang="en-US" sz="2200"/>
              <a:t>Records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 bucket are hashed again using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2200" b="1" i="1"/>
              <a:t>	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= key </a:t>
            </a:r>
            <a:r>
              <a:rPr lang="en-US" altLang="en-US" sz="2200"/>
              <a:t>mod </a:t>
            </a:r>
            <a:r>
              <a:rPr lang="en-US" altLang="en-US" sz="2200" b="1" i="1"/>
              <a:t>(2s)</a:t>
            </a:r>
            <a:r>
              <a:rPr lang="en-US" altLang="en-US" sz="2200"/>
              <a:t>, </a:t>
            </a:r>
          </a:p>
          <a:p>
            <a:pPr lvl="3">
              <a:buFont typeface="Symbol" panose="05050102010706020507" pitchFamily="18" charset="2"/>
              <a:buNone/>
            </a:pPr>
            <a:r>
              <a:rPr lang="en-US" altLang="en-US" sz="2200"/>
              <a:t>-- these will either remain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or stored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en-US" sz="2200" b="1" i="1"/>
              <a:t> </a:t>
            </a:r>
            <a:r>
              <a:rPr lang="en-US" altLang="en-US" sz="2200" i="1"/>
              <a:t>this may free an overflow bucket</a:t>
            </a:r>
            <a:r>
              <a:rPr lang="en-US" altLang="en-US" sz="220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becomes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</a:t>
            </a:r>
            <a:r>
              <a:rPr lang="en-US" altLang="en-US" sz="2200" b="1" i="1"/>
              <a:t>+1</a:t>
            </a:r>
            <a:r>
              <a:rPr lang="en-US" altLang="en-US" sz="220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  <a:r>
              <a:rPr lang="en-US" altLang="en-US" sz="2200"/>
              <a:t>= </a:t>
            </a:r>
            <a:r>
              <a:rPr lang="en-US" altLang="en-US" sz="2200" b="1" i="1"/>
              <a:t>2s-1</a:t>
            </a:r>
            <a:br>
              <a:rPr lang="en-US" altLang="en-US" sz="2200"/>
            </a:br>
            <a:r>
              <a:rPr lang="en-US" altLang="en-US" sz="2200"/>
              <a:t>         set </a:t>
            </a:r>
            <a:r>
              <a:rPr lang="en-US" altLang="en-US" sz="2200" b="1" i="1"/>
              <a:t>s = 2s, 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s-1, B</a:t>
            </a:r>
            <a:r>
              <a:rPr lang="en-US" altLang="en-US" sz="2200" b="1" i="1" baseline="-25000"/>
              <a:t>split</a:t>
            </a:r>
            <a:r>
              <a:rPr lang="en-US" altLang="en-US" sz="2200" b="1" i="1"/>
              <a:t> =0, 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(key)=h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</a:t>
            </a:r>
            <a:endParaRPr lang="en-US" altLang="en-US" sz="220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proceed as above. </a:t>
            </a:r>
          </a:p>
          <a:p>
            <a:pPr lvl="1"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B03B367F-030B-4806-9DE6-19CE45BA6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/>
              <a:t>Insertion of a Record (Method 2)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30EC4231-02A8-4E39-83B4-D8BBFBCCA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is  a collision, push tuple to an overflow bucket.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are no overflow buckets available, proceed as follows until one becomes available:</a:t>
            </a:r>
          </a:p>
          <a:p>
            <a:pPr lvl="1"/>
            <a:r>
              <a:rPr lang="en-US" altLang="en-US" sz="2200"/>
              <a:t>A new bucket is appended at the end of the hash table  (but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 </a:t>
            </a:r>
            <a:r>
              <a:rPr lang="en-US" altLang="en-US" sz="2200" b="1" i="1"/>
              <a:t> </a:t>
            </a:r>
            <a:r>
              <a:rPr lang="en-US" altLang="en-US" sz="2200" i="1"/>
              <a:t>does not change as in Method 1</a:t>
            </a:r>
            <a:r>
              <a:rPr lang="en-US" altLang="en-US" sz="2200" b="1" i="1"/>
              <a:t>)</a:t>
            </a:r>
            <a:endParaRPr lang="en-US" altLang="en-US" sz="2200"/>
          </a:p>
          <a:p>
            <a:pPr lvl="1"/>
            <a:r>
              <a:rPr lang="en-US" altLang="en-US" sz="2200"/>
              <a:t>Records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 bucket are hashed again using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2200" b="1" i="1"/>
              <a:t>	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= key </a:t>
            </a:r>
            <a:r>
              <a:rPr lang="en-US" altLang="en-US" sz="2200"/>
              <a:t>mod </a:t>
            </a:r>
            <a:r>
              <a:rPr lang="en-US" altLang="en-US" sz="2200" b="1" i="1"/>
              <a:t>(2s)</a:t>
            </a:r>
            <a:r>
              <a:rPr lang="en-US" altLang="en-US" sz="2200"/>
              <a:t>, </a:t>
            </a:r>
          </a:p>
          <a:p>
            <a:pPr lvl="3">
              <a:buFont typeface="Symbol" panose="05050102010706020507" pitchFamily="18" charset="2"/>
              <a:buNone/>
            </a:pPr>
            <a:r>
              <a:rPr lang="en-US" altLang="en-US" sz="2200"/>
              <a:t>-- these will either remain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or stored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en-US" sz="2200" b="1" i="1"/>
              <a:t> </a:t>
            </a:r>
            <a:r>
              <a:rPr lang="en-US" altLang="en-US" sz="2200" i="1"/>
              <a:t>this may free an overflow bucket</a:t>
            </a:r>
            <a:r>
              <a:rPr lang="en-US" altLang="en-US" sz="220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becomes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</a:t>
            </a:r>
            <a:r>
              <a:rPr lang="en-US" altLang="en-US" sz="2200" b="1" i="1"/>
              <a:t>+1</a:t>
            </a:r>
            <a:r>
              <a:rPr lang="en-US" altLang="en-US" sz="220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>
                <a:solidFill>
                  <a:schemeClr val="tx2"/>
                </a:solidFill>
              </a:rPr>
              <a:t>if </a:t>
            </a:r>
            <a:r>
              <a:rPr lang="en-US" altLang="en-US" sz="2200" b="1" i="1">
                <a:solidFill>
                  <a:schemeClr val="tx2"/>
                </a:solidFill>
              </a:rPr>
              <a:t>B</a:t>
            </a:r>
            <a:r>
              <a:rPr lang="en-US" altLang="en-US" sz="2200" b="1" i="1" baseline="-25000">
                <a:solidFill>
                  <a:schemeClr val="tx2"/>
                </a:solidFill>
              </a:rPr>
              <a:t>last</a:t>
            </a:r>
            <a:r>
              <a:rPr lang="en-US" altLang="en-US" sz="2200" b="1" i="1">
                <a:solidFill>
                  <a:schemeClr val="tx2"/>
                </a:solidFill>
              </a:rPr>
              <a:t> </a:t>
            </a:r>
            <a:r>
              <a:rPr lang="en-US" altLang="en-US" sz="2200">
                <a:solidFill>
                  <a:schemeClr val="tx2"/>
                </a:solidFill>
              </a:rPr>
              <a:t>&lt; </a:t>
            </a:r>
            <a:r>
              <a:rPr lang="en-US" altLang="en-US" sz="2200" b="1" i="1">
                <a:solidFill>
                  <a:schemeClr val="tx2"/>
                </a:solidFill>
              </a:rPr>
              <a:t>B</a:t>
            </a:r>
            <a:r>
              <a:rPr lang="en-US" altLang="en-US" sz="2200" b="1" i="1" baseline="-25000">
                <a:solidFill>
                  <a:schemeClr val="tx2"/>
                </a:solidFill>
              </a:rPr>
              <a:t>split</a:t>
            </a:r>
            <a:r>
              <a:rPr lang="en-US" altLang="en-US" sz="2200">
                <a:solidFill>
                  <a:schemeClr val="tx2"/>
                </a:solidFill>
              </a:rPr>
              <a:t> </a:t>
            </a:r>
            <a:br>
              <a:rPr lang="en-US" altLang="en-US" sz="2200"/>
            </a:br>
            <a:r>
              <a:rPr lang="en-US" altLang="en-US" sz="2200"/>
              <a:t>           set </a:t>
            </a:r>
            <a:r>
              <a:rPr lang="en-US" altLang="en-US" sz="2200" b="1" i="1"/>
              <a:t>s = 2s, 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s-1, B</a:t>
            </a:r>
            <a:r>
              <a:rPr lang="en-US" altLang="en-US" sz="2200" b="1" i="1" baseline="-25000"/>
              <a:t>split</a:t>
            </a:r>
            <a:r>
              <a:rPr lang="en-US" altLang="en-US" sz="2200" b="1" i="1"/>
              <a:t> =0, 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(key)=h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</a:t>
            </a:r>
            <a:r>
              <a:rPr lang="en-US" altLang="en-US" sz="220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proceed as above. </a:t>
            </a:r>
          </a:p>
          <a:p>
            <a:pPr lvl="1"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5813FD08-8169-4306-84A3-DA65A524C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F61F4B-C42E-BC4F-A8A0-2FD011ED60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E7FB2-2194-0B41-848C-FE6367D82D9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98638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68637" name="TextBox 6">
            <a:extLst>
              <a:ext uri="{FF2B5EF4-FFF2-40B4-BE49-F238E27FC236}">
                <a16:creationId xmlns:a16="http://schemas.microsoft.com/office/drawing/2014/main" id="{D26408FA-8416-459C-963A-117CCA9C2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763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split</a:t>
            </a:r>
            <a:r>
              <a:rPr lang="en-US" altLang="en-US" sz="2200"/>
              <a:t>= 0</a:t>
            </a:r>
            <a:endParaRPr lang="en-US" altLang="en-US" sz="2200" baseline="-25000"/>
          </a:p>
        </p:txBody>
      </p:sp>
      <p:sp>
        <p:nvSpPr>
          <p:cNvPr id="68638" name="TextBox 7">
            <a:extLst>
              <a:ext uri="{FF2B5EF4-FFF2-40B4-BE49-F238E27FC236}">
                <a16:creationId xmlns:a16="http://schemas.microsoft.com/office/drawing/2014/main" id="{F1D5EB73-4D6C-41C9-8BEF-7C6BC1035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29000"/>
            <a:ext cx="10239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las</a:t>
            </a:r>
            <a:r>
              <a:rPr lang="en-US" altLang="en-US" sz="2200" baseline="-25000"/>
              <a:t>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94239" name="TextBox 8">
            <a:extLst>
              <a:ext uri="{FF2B5EF4-FFF2-40B4-BE49-F238E27FC236}">
                <a16:creationId xmlns:a16="http://schemas.microsoft.com/office/drawing/2014/main" id="{8808CB7F-DE88-1247-85A3-751003A0E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2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45C6-1F2B-4CCE-8D54-6C988DD3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BB6B6-D633-415A-B2F8-628147E8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900" y="212248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70BA7-A6E0-4C08-BAB5-6A6481277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DC6BD-563F-476A-996D-B50BC6FAC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A1892-6AF7-4D03-90C0-9F3E67B94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A88E7-05CF-44BB-A7A5-F61A04CB7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9B515-134A-4902-ABCC-E68963FE3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1FD65-DB84-4B34-B207-F38A8A026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F328D-BC50-4A38-BD8A-47BEFEC2B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8A28E-97C7-4602-9B86-AA3DEDA07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1E11C-8F6C-4473-B69A-73C48FFFF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0E517-FCCE-4798-89C5-AAD27D558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890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610FBB-88B0-4714-9189-77DF113F7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DA0735-FADF-49F0-B93F-35D0C961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964279-8275-4B13-BDD2-D0F6D46E6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FACEC-D72F-4766-9E5C-AC7524267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CC53D-2118-4B9E-B3A6-8CD905899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2530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387D9777-2C3A-6540-B069-F5B8ACB516BA}"/>
              </a:ext>
            </a:extLst>
          </p:cNvPr>
          <p:cNvSpPr/>
          <p:nvPr/>
        </p:nvSpPr>
        <p:spPr bwMode="auto">
          <a:xfrm>
            <a:off x="3124200" y="2433638"/>
            <a:ext cx="682625" cy="48418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>
              <a:latin typeface="Helvetica" pitchFamily="37" charset="0"/>
            </a:endParaRPr>
          </a:p>
        </p:txBody>
      </p:sp>
      <p:graphicFrame>
        <p:nvGraphicFramePr>
          <p:cNvPr id="57" name="Content Placeholder 3">
            <a:extLst>
              <a:ext uri="{FF2B5EF4-FFF2-40B4-BE49-F238E27FC236}">
                <a16:creationId xmlns:a16="http://schemas.microsoft.com/office/drawing/2014/main" id="{831A1E83-5B0C-F944-A0C6-DA90366C85C7}"/>
              </a:ext>
            </a:extLst>
          </p:cNvPr>
          <p:cNvGraphicFramePr>
            <a:graphicFrameLocks/>
          </p:cNvGraphicFramePr>
          <p:nvPr/>
        </p:nvGraphicFramePr>
        <p:xfrm>
          <a:off x="4419600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EB8706C5-32CB-BD41-ACEA-E56BAF281E14}"/>
              </a:ext>
            </a:extLst>
          </p:cNvPr>
          <p:cNvGraphicFramePr>
            <a:graphicFrameLocks noGrp="1"/>
          </p:cNvGraphicFramePr>
          <p:nvPr/>
        </p:nvGraphicFramePr>
        <p:xfrm>
          <a:off x="4419600" y="1798638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CFEA3C8-2414-4747-8618-80D34557F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3429000"/>
            <a:ext cx="11763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split</a:t>
            </a:r>
            <a:r>
              <a:rPr lang="en-US" altLang="en-US" sz="2200"/>
              <a:t>= 1</a:t>
            </a:r>
            <a:endParaRPr lang="en-US" altLang="en-US" sz="2200" baseline="-25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13E9A5-2FE0-493D-AD4F-898748390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3429000"/>
            <a:ext cx="10239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las</a:t>
            </a:r>
            <a:r>
              <a:rPr lang="en-US" altLang="en-US" sz="2200" baseline="-25000"/>
              <a:t>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AAA3F-AEC2-43C2-B3E4-957800E80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12248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3273CB-688B-49E1-9E75-B2B31C160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4B53DE-969B-4D92-A3D7-2C9E4CAB0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4E8550-0A7A-4E65-A3BC-2C11C0D4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84EAA2-EC02-4968-9CCA-73CDE380F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189986-7F97-4BE7-8481-8AFB32D83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E4FF81-28AE-4961-A08E-1C2D6C0B1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69" name="Curved Down Arrow 68">
            <a:extLst>
              <a:ext uri="{FF2B5EF4-FFF2-40B4-BE49-F238E27FC236}">
                <a16:creationId xmlns:a16="http://schemas.microsoft.com/office/drawing/2014/main" id="{94FF2731-8541-734F-97A7-F29AFD69A339}"/>
              </a:ext>
            </a:extLst>
          </p:cNvPr>
          <p:cNvSpPr/>
          <p:nvPr/>
        </p:nvSpPr>
        <p:spPr>
          <a:xfrm>
            <a:off x="4572000" y="1143000"/>
            <a:ext cx="2133600" cy="6746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>
              <a:solidFill>
                <a:schemeClr val="tx1"/>
              </a:solidFill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83AD9ADC-D3A8-4244-91E1-7D0EEF3FBE31}"/>
              </a:ext>
            </a:extLst>
          </p:cNvPr>
          <p:cNvGraphicFramePr>
            <a:graphicFrameLocks/>
          </p:cNvGraphicFramePr>
          <p:nvPr/>
        </p:nvGraphicFramePr>
        <p:xfrm>
          <a:off x="63246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46C30728-51F0-1E49-B723-F6BBB2FD7941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1798638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FA168B62-2015-4A37-9787-230D41840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B838CE-7119-DE49-B6FD-6CDF53A53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288" y="4000500"/>
            <a:ext cx="227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2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F0C8A8-81AE-EA44-B0F4-BD1EF4D85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456723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3</a:t>
            </a:r>
            <a:endParaRPr lang="en-US" altLang="en-US" baseline="-25000" dirty="0">
              <a:latin typeface="+mj-lt"/>
            </a:endParaRPr>
          </a:p>
        </p:txBody>
      </p:sp>
      <p:cxnSp>
        <p:nvCxnSpPr>
          <p:cNvPr id="68710" name="Straight Arrow Connector 42">
            <a:extLst>
              <a:ext uri="{FF2B5EF4-FFF2-40B4-BE49-F238E27FC236}">
                <a16:creationId xmlns:a16="http://schemas.microsoft.com/office/drawing/2014/main" id="{B958C568-0214-49CA-A6A0-57801EBBF707}"/>
              </a:ext>
            </a:extLst>
          </p:cNvPr>
          <p:cNvCxnSpPr>
            <a:cxnSpLocks/>
          </p:cNvCxnSpPr>
          <p:nvPr/>
        </p:nvCxnSpPr>
        <p:spPr bwMode="auto">
          <a:xfrm>
            <a:off x="914400" y="1219200"/>
            <a:ext cx="0" cy="503238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6CDA5A-8500-4FED-BB86-273463D7E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5270500"/>
            <a:ext cx="83502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16 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8EBA41-914B-764C-AA8B-55D95F4AA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61013"/>
            <a:ext cx="2298700" cy="460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Is </a:t>
            </a:r>
            <a:r>
              <a:rPr lang="en-US" altLang="en-US" b="1"/>
              <a:t>B</a:t>
            </a:r>
            <a:r>
              <a:rPr lang="en-US" altLang="en-US" b="1" baseline="-25000"/>
              <a:t>split</a:t>
            </a:r>
            <a:r>
              <a:rPr lang="en-US" altLang="en-US" b="1"/>
              <a:t> &gt; B</a:t>
            </a:r>
            <a:r>
              <a:rPr lang="en-US" altLang="en-US" b="1" baseline="-25000"/>
              <a:t>las</a:t>
            </a:r>
            <a:r>
              <a:rPr lang="en-US" altLang="en-US" baseline="-25000"/>
              <a:t>t </a:t>
            </a:r>
            <a:r>
              <a:rPr lang="en-US" altLang="en-US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  <p:bldP spid="69" grpId="0" animBg="1"/>
      <p:bldP spid="62" grpId="0"/>
      <p:bldP spid="75" grpId="0"/>
      <p:bldP spid="76" grpId="0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D767E454-A9F2-4660-A47A-57B22A2418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F61F4B-C42E-BC4F-A8A0-2FD011ED60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6E7FB2-2194-0B41-848C-FE6367D82D9C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98638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69661" name="TextBox 6">
            <a:extLst>
              <a:ext uri="{FF2B5EF4-FFF2-40B4-BE49-F238E27FC236}">
                <a16:creationId xmlns:a16="http://schemas.microsoft.com/office/drawing/2014/main" id="{2DFE03FA-1875-4C78-A6C1-2B5128E1A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763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split</a:t>
            </a:r>
            <a:r>
              <a:rPr lang="en-US" altLang="en-US" sz="2200"/>
              <a:t>= 1</a:t>
            </a:r>
            <a:endParaRPr lang="en-US" altLang="en-US" sz="2200" baseline="-25000"/>
          </a:p>
        </p:txBody>
      </p:sp>
      <p:sp>
        <p:nvSpPr>
          <p:cNvPr id="69662" name="TextBox 7">
            <a:extLst>
              <a:ext uri="{FF2B5EF4-FFF2-40B4-BE49-F238E27FC236}">
                <a16:creationId xmlns:a16="http://schemas.microsoft.com/office/drawing/2014/main" id="{59478C53-6D53-4D4B-8CC3-4A5EB416C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75" y="3429000"/>
            <a:ext cx="1035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95263" name="TextBox 8">
            <a:extLst>
              <a:ext uri="{FF2B5EF4-FFF2-40B4-BE49-F238E27FC236}">
                <a16:creationId xmlns:a16="http://schemas.microsoft.com/office/drawing/2014/main" id="{F0D54D68-2234-034D-BE30-8FB71D7CE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2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69664" name="TextBox 9">
            <a:extLst>
              <a:ext uri="{FF2B5EF4-FFF2-40B4-BE49-F238E27FC236}">
                <a16:creationId xmlns:a16="http://schemas.microsoft.com/office/drawing/2014/main" id="{11378622-822C-4AC6-94A9-68A94FBE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69665" name="TextBox 11">
            <a:extLst>
              <a:ext uri="{FF2B5EF4-FFF2-40B4-BE49-F238E27FC236}">
                <a16:creationId xmlns:a16="http://schemas.microsoft.com/office/drawing/2014/main" id="{CF0F8E05-B2EE-4952-9367-3C18BE93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900" y="212248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69666" name="TextBox 12">
            <a:extLst>
              <a:ext uri="{FF2B5EF4-FFF2-40B4-BE49-F238E27FC236}">
                <a16:creationId xmlns:a16="http://schemas.microsoft.com/office/drawing/2014/main" id="{34B44B60-9DFF-49C6-908A-0C46526FE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69667" name="TextBox 14">
            <a:extLst>
              <a:ext uri="{FF2B5EF4-FFF2-40B4-BE49-F238E27FC236}">
                <a16:creationId xmlns:a16="http://schemas.microsoft.com/office/drawing/2014/main" id="{9CB2F3E2-C804-489A-B3EF-991089508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69668" name="TextBox 15">
            <a:extLst>
              <a:ext uri="{FF2B5EF4-FFF2-40B4-BE49-F238E27FC236}">
                <a16:creationId xmlns:a16="http://schemas.microsoft.com/office/drawing/2014/main" id="{E508C533-78CE-44BA-AEA9-2EB5D9F6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69669" name="TextBox 16">
            <a:extLst>
              <a:ext uri="{FF2B5EF4-FFF2-40B4-BE49-F238E27FC236}">
                <a16:creationId xmlns:a16="http://schemas.microsoft.com/office/drawing/2014/main" id="{D000A38B-FAF6-4569-8352-7EB7771FA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69670" name="TextBox 17">
            <a:extLst>
              <a:ext uri="{FF2B5EF4-FFF2-40B4-BE49-F238E27FC236}">
                <a16:creationId xmlns:a16="http://schemas.microsoft.com/office/drawing/2014/main" id="{D9232374-771F-4AF9-9464-FCD260D70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69671" name="TextBox 18">
            <a:extLst>
              <a:ext uri="{FF2B5EF4-FFF2-40B4-BE49-F238E27FC236}">
                <a16:creationId xmlns:a16="http://schemas.microsoft.com/office/drawing/2014/main" id="{E3470076-0DE6-4457-B71A-098F62D5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69672" name="TextBox 19">
            <a:extLst>
              <a:ext uri="{FF2B5EF4-FFF2-40B4-BE49-F238E27FC236}">
                <a16:creationId xmlns:a16="http://schemas.microsoft.com/office/drawing/2014/main" id="{4734273A-63D1-4994-82EB-2DB2020E8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sp>
        <p:nvSpPr>
          <p:cNvPr id="69673" name="TextBox 20">
            <a:extLst>
              <a:ext uri="{FF2B5EF4-FFF2-40B4-BE49-F238E27FC236}">
                <a16:creationId xmlns:a16="http://schemas.microsoft.com/office/drawing/2014/main" id="{D6BC80D5-E22A-4346-8A22-BB3FC4EF4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69674" name="TextBox 21">
            <a:extLst>
              <a:ext uri="{FF2B5EF4-FFF2-40B4-BE49-F238E27FC236}">
                <a16:creationId xmlns:a16="http://schemas.microsoft.com/office/drawing/2014/main" id="{B8192BB8-883D-4EFF-9847-15048FF2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69675" name="TextBox 22">
            <a:extLst>
              <a:ext uri="{FF2B5EF4-FFF2-40B4-BE49-F238E27FC236}">
                <a16:creationId xmlns:a16="http://schemas.microsoft.com/office/drawing/2014/main" id="{E44F006C-A559-40BC-B36A-33CBE68FE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69676" name="TextBox 23">
            <a:extLst>
              <a:ext uri="{FF2B5EF4-FFF2-40B4-BE49-F238E27FC236}">
                <a16:creationId xmlns:a16="http://schemas.microsoft.com/office/drawing/2014/main" id="{930666A8-1FBE-4933-ACF6-C8ECAEE3E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69677" name="TextBox 24">
            <a:extLst>
              <a:ext uri="{FF2B5EF4-FFF2-40B4-BE49-F238E27FC236}">
                <a16:creationId xmlns:a16="http://schemas.microsoft.com/office/drawing/2014/main" id="{24B3DC38-7E7A-41E2-B33A-1B1D1BC2F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69678" name="TextBox 25">
            <a:extLst>
              <a:ext uri="{FF2B5EF4-FFF2-40B4-BE49-F238E27FC236}">
                <a16:creationId xmlns:a16="http://schemas.microsoft.com/office/drawing/2014/main" id="{078F7D70-206A-4474-B3A8-C1FACB49B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0E340D-4CE7-40B8-AFF6-4D8080EE5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FC20B657-90ED-D143-9362-AC4E8C8979B9}"/>
              </a:ext>
            </a:extLst>
          </p:cNvPr>
          <p:cNvGraphicFramePr>
            <a:graphicFrameLocks/>
          </p:cNvGraphicFramePr>
          <p:nvPr/>
        </p:nvGraphicFramePr>
        <p:xfrm>
          <a:off x="2590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E2F8A75-2E3E-5147-81F8-E67AFFD27296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1798638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95292" name="TextBox 30">
            <a:extLst>
              <a:ext uri="{FF2B5EF4-FFF2-40B4-BE49-F238E27FC236}">
                <a16:creationId xmlns:a16="http://schemas.microsoft.com/office/drawing/2014/main" id="{C7139255-8D75-BB4D-8BDB-6AF1F1D03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2278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>
                <a:latin typeface="+mj-lt"/>
              </a:rPr>
              <a:t>h</a:t>
            </a:r>
            <a:r>
              <a:rPr lang="en-US" altLang="en-US" baseline="-25000">
                <a:latin typeface="+mj-lt"/>
              </a:rPr>
              <a:t>1</a:t>
            </a:r>
            <a:r>
              <a:rPr lang="en-US" altLang="en-US">
                <a:latin typeface="+mj-lt"/>
              </a:rPr>
              <a:t>(k)=k mod 2</a:t>
            </a:r>
            <a:r>
              <a:rPr lang="en-US" altLang="en-US" baseline="30000">
                <a:latin typeface="+mj-lt"/>
              </a:rPr>
              <a:t>3</a:t>
            </a:r>
            <a:endParaRPr lang="en-US" altLang="en-US" baseline="-25000">
              <a:latin typeface="+mj-lt"/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B2193B98-5647-4A41-AC98-9B03634F6397}"/>
              </a:ext>
            </a:extLst>
          </p:cNvPr>
          <p:cNvGraphicFramePr>
            <a:graphicFrameLocks/>
          </p:cNvGraphicFramePr>
          <p:nvPr/>
        </p:nvGraphicFramePr>
        <p:xfrm>
          <a:off x="42624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35D2E67-EB5B-D547-8EB4-AE0AF7386FA9}"/>
              </a:ext>
            </a:extLst>
          </p:cNvPr>
          <p:cNvGraphicFramePr>
            <a:graphicFrameLocks noGrp="1"/>
          </p:cNvGraphicFramePr>
          <p:nvPr/>
        </p:nvGraphicFramePr>
        <p:xfrm>
          <a:off x="42624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F11AF33-77EE-4382-90C6-678675D03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75" y="3429000"/>
            <a:ext cx="10350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CF0034-0A3A-464E-ABD9-2AC3CD676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3CC170-F139-48DC-80C8-7672A0D2C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442BA8-3D06-41A9-BF4A-C8DEC3C31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82E26A-C4F6-403C-8C17-A7247F7ED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2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03B15E-17C6-4016-8643-908BAC477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6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6D9280-C80D-497D-9A0B-B20C1602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43" name="Curved Down Arrow 42">
            <a:extLst>
              <a:ext uri="{FF2B5EF4-FFF2-40B4-BE49-F238E27FC236}">
                <a16:creationId xmlns:a16="http://schemas.microsoft.com/office/drawing/2014/main" id="{34F7B431-39C3-1048-B1EB-2398E411B131}"/>
              </a:ext>
            </a:extLst>
          </p:cNvPr>
          <p:cNvSpPr/>
          <p:nvPr/>
        </p:nvSpPr>
        <p:spPr>
          <a:xfrm>
            <a:off x="4876800" y="1143000"/>
            <a:ext cx="2133600" cy="6746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>
              <a:solidFill>
                <a:schemeClr val="tx1"/>
              </a:solidFill>
            </a:endParaRP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BF61B242-6774-C149-A0F3-5B0F847158C4}"/>
              </a:ext>
            </a:extLst>
          </p:cNvPr>
          <p:cNvGraphicFramePr>
            <a:graphicFrameLocks/>
          </p:cNvGraphicFramePr>
          <p:nvPr/>
        </p:nvGraphicFramePr>
        <p:xfrm>
          <a:off x="61674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2849911-762F-F84E-B03E-9D2384F9D64E}"/>
              </a:ext>
            </a:extLst>
          </p:cNvPr>
          <p:cNvGraphicFramePr>
            <a:graphicFrameLocks noGrp="1"/>
          </p:cNvGraphicFramePr>
          <p:nvPr/>
        </p:nvGraphicFramePr>
        <p:xfrm>
          <a:off x="61674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AC81BA88-5465-49ED-A086-35F9AE974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429000"/>
            <a:ext cx="11763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/>
              <a:t>B</a:t>
            </a:r>
            <a:r>
              <a:rPr lang="en-US" altLang="en-US" sz="2200" b="1" baseline="-25000"/>
              <a:t>split</a:t>
            </a:r>
            <a:r>
              <a:rPr lang="en-US" altLang="en-US" sz="2200"/>
              <a:t>= 2</a:t>
            </a:r>
            <a:endParaRPr lang="en-US" altLang="en-US" sz="2200" baseline="-25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81DE49-D369-49AD-A31C-D1582E72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385337-70CF-4187-9A85-5E72C89A1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098FFC-E4CC-42BB-964D-5906FC5E2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30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67810C-945A-42ED-A834-E87A6E183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387D9777-2C3A-6540-B069-F5B8ACB516BA}"/>
              </a:ext>
            </a:extLst>
          </p:cNvPr>
          <p:cNvSpPr/>
          <p:nvPr/>
        </p:nvSpPr>
        <p:spPr bwMode="auto">
          <a:xfrm>
            <a:off x="3352800" y="2433638"/>
            <a:ext cx="682625" cy="48418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>
              <a:latin typeface="Helvetica" pitchFamily="37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1251FB-0F22-462C-94CC-644A268E7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999F32-8F45-44C4-A26C-0C62EA042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698DE2-B728-4441-81E1-D243D211E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253038"/>
            <a:ext cx="906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94BA17E5-F06C-F44C-8FF0-61C56763F1EF}"/>
              </a:ext>
            </a:extLst>
          </p:cNvPr>
          <p:cNvGraphicFramePr>
            <a:graphicFrameLocks/>
          </p:cNvGraphicFramePr>
          <p:nvPr/>
        </p:nvGraphicFramePr>
        <p:xfrm>
          <a:off x="66294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8EB06D2-D1BD-E040-9826-F9133F977A8E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69761" name="TextBox 56">
            <a:extLst>
              <a:ext uri="{FF2B5EF4-FFF2-40B4-BE49-F238E27FC236}">
                <a16:creationId xmlns:a16="http://schemas.microsoft.com/office/drawing/2014/main" id="{05FD2BEA-D377-46A9-87FF-F276A7A11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C0AE65-887C-4BB0-8BB7-E36191A6A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D4A9E5-371A-4002-83A3-C45FCF90E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6E7F74-8C7D-4FC5-9F39-7FA533376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862263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AF3B03-8F82-489C-AD5A-9D31C6BB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69766" name="Straight Arrow Connector 2">
            <a:extLst>
              <a:ext uri="{FF2B5EF4-FFF2-40B4-BE49-F238E27FC236}">
                <a16:creationId xmlns:a16="http://schemas.microsoft.com/office/drawing/2014/main" id="{1AC9050A-F4DA-4571-AFE4-DE27C4433868}"/>
              </a:ext>
            </a:extLst>
          </p:cNvPr>
          <p:cNvCxnSpPr>
            <a:cxnSpLocks/>
          </p:cNvCxnSpPr>
          <p:nvPr/>
        </p:nvCxnSpPr>
        <p:spPr bwMode="auto">
          <a:xfrm>
            <a:off x="1371600" y="1295400"/>
            <a:ext cx="0" cy="503238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13D04B5-2E26-47CB-B4B5-56C097088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253038"/>
            <a:ext cx="906463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13?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F218CC-04F8-4BF0-91EC-50E9241B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61013"/>
            <a:ext cx="2298700" cy="460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Is </a:t>
            </a:r>
            <a:r>
              <a:rPr lang="en-US" altLang="en-US" b="1"/>
              <a:t>B</a:t>
            </a:r>
            <a:r>
              <a:rPr lang="en-US" altLang="en-US" b="1" baseline="-25000"/>
              <a:t>split</a:t>
            </a:r>
            <a:r>
              <a:rPr lang="en-US" altLang="en-US" b="1"/>
              <a:t> &gt; B</a:t>
            </a:r>
            <a:r>
              <a:rPr lang="en-US" altLang="en-US" b="1" baseline="-25000"/>
              <a:t>las</a:t>
            </a:r>
            <a:r>
              <a:rPr lang="en-US" altLang="en-US" baseline="-25000"/>
              <a:t>t </a:t>
            </a:r>
            <a:r>
              <a:rPr lang="en-US" altLang="en-US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/>
      <p:bldP spid="37" grpId="0"/>
      <p:bldP spid="38" grpId="0"/>
      <p:bldP spid="39" grpId="0"/>
      <p:bldP spid="40" grpId="0"/>
      <p:bldP spid="42" grpId="0"/>
      <p:bldP spid="43" grpId="0" animBg="1"/>
      <p:bldP spid="46" grpId="0"/>
      <p:bldP spid="36" grpId="0"/>
      <p:bldP spid="47" grpId="0"/>
      <p:bldP spid="48" grpId="0"/>
      <p:bldP spid="49" grpId="0"/>
      <p:bldP spid="51" grpId="0"/>
      <p:bldP spid="52" grpId="0"/>
      <p:bldP spid="53" grpId="0"/>
      <p:bldP spid="58" grpId="0"/>
      <p:bldP spid="59" grpId="0"/>
      <p:bldP spid="60" grpId="0"/>
      <p:bldP spid="41" grpId="0"/>
      <p:bldP spid="57" grpId="0" animBg="1"/>
      <p:bldP spid="6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B5B3DF09-35B6-4255-99E5-89992C714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70658" name="TextBox 6">
            <a:extLst>
              <a:ext uri="{FF2B5EF4-FFF2-40B4-BE49-F238E27FC236}">
                <a16:creationId xmlns:a16="http://schemas.microsoft.com/office/drawing/2014/main" id="{0D1981D0-7B4F-4690-84ED-9E2C43C0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2</a:t>
            </a:r>
            <a:endParaRPr lang="en-US" altLang="en-US" sz="2200" baseline="-25000"/>
          </a:p>
        </p:txBody>
      </p:sp>
      <p:sp>
        <p:nvSpPr>
          <p:cNvPr id="96259" name="TextBox 8">
            <a:extLst>
              <a:ext uri="{FF2B5EF4-FFF2-40B4-BE49-F238E27FC236}">
                <a16:creationId xmlns:a16="http://schemas.microsoft.com/office/drawing/2014/main" id="{8F624D54-A0FD-C04B-A3C5-20375AD57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2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70660" name="TextBox 9">
            <a:extLst>
              <a:ext uri="{FF2B5EF4-FFF2-40B4-BE49-F238E27FC236}">
                <a16:creationId xmlns:a16="http://schemas.microsoft.com/office/drawing/2014/main" id="{1F7D9514-B20C-43F4-8885-768E2F352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70661" name="TextBox 12">
            <a:extLst>
              <a:ext uri="{FF2B5EF4-FFF2-40B4-BE49-F238E27FC236}">
                <a16:creationId xmlns:a16="http://schemas.microsoft.com/office/drawing/2014/main" id="{5A6523B0-0267-40D8-8802-3E5E25CE9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70662" name="TextBox 14">
            <a:extLst>
              <a:ext uri="{FF2B5EF4-FFF2-40B4-BE49-F238E27FC236}">
                <a16:creationId xmlns:a16="http://schemas.microsoft.com/office/drawing/2014/main" id="{43EB9C96-9622-44BC-BE8C-6AA71EB94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70663" name="TextBox 16">
            <a:extLst>
              <a:ext uri="{FF2B5EF4-FFF2-40B4-BE49-F238E27FC236}">
                <a16:creationId xmlns:a16="http://schemas.microsoft.com/office/drawing/2014/main" id="{2E1A18E2-ADDA-4433-A11E-5CFA85313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70664" name="TextBox 18">
            <a:extLst>
              <a:ext uri="{FF2B5EF4-FFF2-40B4-BE49-F238E27FC236}">
                <a16:creationId xmlns:a16="http://schemas.microsoft.com/office/drawing/2014/main" id="{55B2F21C-D420-4552-82D1-805224A76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70665" name="TextBox 20">
            <a:extLst>
              <a:ext uri="{FF2B5EF4-FFF2-40B4-BE49-F238E27FC236}">
                <a16:creationId xmlns:a16="http://schemas.microsoft.com/office/drawing/2014/main" id="{661E02E6-5E42-409A-A0BA-1F90C4410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70666" name="TextBox 22">
            <a:extLst>
              <a:ext uri="{FF2B5EF4-FFF2-40B4-BE49-F238E27FC236}">
                <a16:creationId xmlns:a16="http://schemas.microsoft.com/office/drawing/2014/main" id="{4C341C0F-4414-484F-B066-33AD67519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70667" name="TextBox 24">
            <a:extLst>
              <a:ext uri="{FF2B5EF4-FFF2-40B4-BE49-F238E27FC236}">
                <a16:creationId xmlns:a16="http://schemas.microsoft.com/office/drawing/2014/main" id="{2433B0F3-5E95-4D73-AC44-763DDE7A1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70668" name="TextBox 26">
            <a:extLst>
              <a:ext uri="{FF2B5EF4-FFF2-40B4-BE49-F238E27FC236}">
                <a16:creationId xmlns:a16="http://schemas.microsoft.com/office/drawing/2014/main" id="{CA5F6978-B8F9-4045-A843-1B74DF7A7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96269" name="TextBox 30">
            <a:extLst>
              <a:ext uri="{FF2B5EF4-FFF2-40B4-BE49-F238E27FC236}">
                <a16:creationId xmlns:a16="http://schemas.microsoft.com/office/drawing/2014/main" id="{DCA14E7F-6BF7-0D42-AD9E-D59FEA1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2278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>
                <a:latin typeface="+mj-lt"/>
              </a:rPr>
              <a:t>h</a:t>
            </a:r>
            <a:r>
              <a:rPr lang="en-US" altLang="en-US" baseline="-25000">
                <a:latin typeface="+mj-lt"/>
              </a:rPr>
              <a:t>1</a:t>
            </a:r>
            <a:r>
              <a:rPr lang="en-US" altLang="en-US">
                <a:latin typeface="+mj-lt"/>
              </a:rPr>
              <a:t>(k)=k mod 2</a:t>
            </a:r>
            <a:r>
              <a:rPr lang="en-US" altLang="en-US" baseline="30000">
                <a:latin typeface="+mj-lt"/>
              </a:rPr>
              <a:t>3</a:t>
            </a:r>
            <a:endParaRPr lang="en-US" altLang="en-US" baseline="-25000">
              <a:latin typeface="+mj-lt"/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B2193B98-5647-4A41-AC98-9B03634F6397}"/>
              </a:ext>
            </a:extLst>
          </p:cNvPr>
          <p:cNvGraphicFramePr>
            <a:graphicFrameLocks/>
          </p:cNvGraphicFramePr>
          <p:nvPr/>
        </p:nvGraphicFramePr>
        <p:xfrm>
          <a:off x="47958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35D2E67-EB5B-D547-8EB4-AE0AF7386FA9}"/>
              </a:ext>
            </a:extLst>
          </p:cNvPr>
          <p:cNvGraphicFramePr>
            <a:graphicFrameLocks noGrp="1"/>
          </p:cNvGraphicFramePr>
          <p:nvPr/>
        </p:nvGraphicFramePr>
        <p:xfrm>
          <a:off x="47958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E946D830-982E-454B-8F77-38D85A3E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8547C-2A54-430F-AB70-2113B8077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0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02349-7BE6-414E-86E0-091BB1B9E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412E3-BFF2-4BD7-98CA-96E2011FB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AF6101-6E4C-46F1-8BF1-F0F164E96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7CDC1E-8142-4ACB-8C87-EA8B6804F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43" name="Curved Down Arrow 42">
            <a:extLst>
              <a:ext uri="{FF2B5EF4-FFF2-40B4-BE49-F238E27FC236}">
                <a16:creationId xmlns:a16="http://schemas.microsoft.com/office/drawing/2014/main" id="{34F7B431-39C3-1048-B1EB-2398E411B131}"/>
              </a:ext>
            </a:extLst>
          </p:cNvPr>
          <p:cNvSpPr/>
          <p:nvPr/>
        </p:nvSpPr>
        <p:spPr>
          <a:xfrm>
            <a:off x="5867400" y="1143000"/>
            <a:ext cx="2133600" cy="6746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>
              <a:solidFill>
                <a:schemeClr val="tx1"/>
              </a:solidFill>
            </a:endParaRP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BF61B242-6774-C149-A0F3-5B0F847158C4}"/>
              </a:ext>
            </a:extLst>
          </p:cNvPr>
          <p:cNvGraphicFramePr>
            <a:graphicFrameLocks/>
          </p:cNvGraphicFramePr>
          <p:nvPr/>
        </p:nvGraphicFramePr>
        <p:xfrm>
          <a:off x="67008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2849911-762F-F84E-B03E-9D2384F9D64E}"/>
              </a:ext>
            </a:extLst>
          </p:cNvPr>
          <p:cNvGraphicFramePr>
            <a:graphicFrameLocks noGrp="1"/>
          </p:cNvGraphicFramePr>
          <p:nvPr/>
        </p:nvGraphicFramePr>
        <p:xfrm>
          <a:off x="67008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B6173499-10C9-4364-AB0F-82395D0B5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3</a:t>
            </a:r>
            <a:endParaRPr lang="en-US" altLang="en-US" sz="2200" baseline="-25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E634A5-6991-4184-80B0-39022BF68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749087-48AE-425F-A9BB-C6C647EF3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0719" name="TextBox 47">
            <a:extLst>
              <a:ext uri="{FF2B5EF4-FFF2-40B4-BE49-F238E27FC236}">
                <a16:creationId xmlns:a16="http://schemas.microsoft.com/office/drawing/2014/main" id="{305B200F-E30B-4D91-81E8-E91F8D58C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30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39D93A-80CD-4C28-8DBD-0086484D0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0721" name="TextBox 50">
            <a:extLst>
              <a:ext uri="{FF2B5EF4-FFF2-40B4-BE49-F238E27FC236}">
                <a16:creationId xmlns:a16="http://schemas.microsoft.com/office/drawing/2014/main" id="{39B89B70-888C-4C07-8911-5608102A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D7808A-8CA4-462D-8407-D312F5F9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sp>
        <p:nvSpPr>
          <p:cNvPr id="70723" name="TextBox 52">
            <a:extLst>
              <a:ext uri="{FF2B5EF4-FFF2-40B4-BE49-F238E27FC236}">
                <a16:creationId xmlns:a16="http://schemas.microsoft.com/office/drawing/2014/main" id="{C287F1A3-A5BE-4F88-ABD8-036D32B69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13,</a:t>
            </a:r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94BA17E5-F06C-F44C-8FF0-61C56763F1EF}"/>
              </a:ext>
            </a:extLst>
          </p:cNvPr>
          <p:cNvGraphicFramePr>
            <a:graphicFrameLocks/>
          </p:cNvGraphicFramePr>
          <p:nvPr/>
        </p:nvGraphicFramePr>
        <p:xfrm>
          <a:off x="7162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8EB06D2-D1BD-E040-9826-F9133F977A8E}"/>
              </a:ext>
            </a:extLst>
          </p:cNvPr>
          <p:cNvGraphicFramePr>
            <a:graphicFrameLocks noGrp="1"/>
          </p:cNvGraphicFramePr>
          <p:nvPr/>
        </p:nvGraphicFramePr>
        <p:xfrm>
          <a:off x="71628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637B84BE-05D3-4D43-A18F-DF7F763BC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graphicFrame>
        <p:nvGraphicFramePr>
          <p:cNvPr id="80" name="Content Placeholder 3">
            <a:extLst>
              <a:ext uri="{FF2B5EF4-FFF2-40B4-BE49-F238E27FC236}">
                <a16:creationId xmlns:a16="http://schemas.microsoft.com/office/drawing/2014/main" id="{F2DEF533-8196-BD47-8003-842A043971DF}"/>
              </a:ext>
            </a:extLst>
          </p:cNvPr>
          <p:cNvGraphicFramePr>
            <a:graphicFrameLocks/>
          </p:cNvGraphicFramePr>
          <p:nvPr/>
        </p:nvGraphicFramePr>
        <p:xfrm>
          <a:off x="6810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66FDCF0-8C05-454C-919C-64189A6786EE}"/>
              </a:ext>
            </a:extLst>
          </p:cNvPr>
          <p:cNvGraphicFramePr>
            <a:graphicFrameLocks noGrp="1"/>
          </p:cNvGraphicFramePr>
          <p:nvPr/>
        </p:nvGraphicFramePr>
        <p:xfrm>
          <a:off x="6810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0764" name="TextBox 81">
            <a:extLst>
              <a:ext uri="{FF2B5EF4-FFF2-40B4-BE49-F238E27FC236}">
                <a16:creationId xmlns:a16="http://schemas.microsoft.com/office/drawing/2014/main" id="{E5DB1672-005F-4598-815F-D4D2F6744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70765" name="TextBox 82">
            <a:extLst>
              <a:ext uri="{FF2B5EF4-FFF2-40B4-BE49-F238E27FC236}">
                <a16:creationId xmlns:a16="http://schemas.microsoft.com/office/drawing/2014/main" id="{0F8C869B-250B-457B-AA91-4724DD130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2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70766" name="TextBox 83">
            <a:extLst>
              <a:ext uri="{FF2B5EF4-FFF2-40B4-BE49-F238E27FC236}">
                <a16:creationId xmlns:a16="http://schemas.microsoft.com/office/drawing/2014/main" id="{3796ECA3-3009-4E37-A76C-AA7B0224A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70767" name="TextBox 84">
            <a:extLst>
              <a:ext uri="{FF2B5EF4-FFF2-40B4-BE49-F238E27FC236}">
                <a16:creationId xmlns:a16="http://schemas.microsoft.com/office/drawing/2014/main" id="{6FBD22F2-237C-43D8-BEBE-4483D49D6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70768" name="TextBox 85">
            <a:extLst>
              <a:ext uri="{FF2B5EF4-FFF2-40B4-BE49-F238E27FC236}">
                <a16:creationId xmlns:a16="http://schemas.microsoft.com/office/drawing/2014/main" id="{F8BDC73A-F590-4F8F-B383-3FF339DA9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sp>
        <p:nvSpPr>
          <p:cNvPr id="70769" name="TextBox 86">
            <a:extLst>
              <a:ext uri="{FF2B5EF4-FFF2-40B4-BE49-F238E27FC236}">
                <a16:creationId xmlns:a16="http://schemas.microsoft.com/office/drawing/2014/main" id="{E7EA2CFB-1635-4BAC-B1C9-A2B686A63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70770" name="TextBox 87">
            <a:extLst>
              <a:ext uri="{FF2B5EF4-FFF2-40B4-BE49-F238E27FC236}">
                <a16:creationId xmlns:a16="http://schemas.microsoft.com/office/drawing/2014/main" id="{4E6D3E0E-53EC-4A70-8EA5-F0268EE59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8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graphicFrame>
        <p:nvGraphicFramePr>
          <p:cNvPr id="90" name="Content Placeholder 3">
            <a:extLst>
              <a:ext uri="{FF2B5EF4-FFF2-40B4-BE49-F238E27FC236}">
                <a16:creationId xmlns:a16="http://schemas.microsoft.com/office/drawing/2014/main" id="{31ECF314-DFF6-F242-94E0-46CC63E89AF4}"/>
              </a:ext>
            </a:extLst>
          </p:cNvPr>
          <p:cNvGraphicFramePr>
            <a:graphicFrameLocks/>
          </p:cNvGraphicFramePr>
          <p:nvPr/>
        </p:nvGraphicFramePr>
        <p:xfrm>
          <a:off x="25860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22099F3-52ED-E64D-B11F-01CCC5B0B7A5}"/>
              </a:ext>
            </a:extLst>
          </p:cNvPr>
          <p:cNvGraphicFramePr>
            <a:graphicFrameLocks noGrp="1"/>
          </p:cNvGraphicFramePr>
          <p:nvPr/>
        </p:nvGraphicFramePr>
        <p:xfrm>
          <a:off x="25860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0783" name="TextBox 92">
            <a:extLst>
              <a:ext uri="{FF2B5EF4-FFF2-40B4-BE49-F238E27FC236}">
                <a16:creationId xmlns:a16="http://schemas.microsoft.com/office/drawing/2014/main" id="{9ADF90F7-89C4-4F9D-8174-F2F3AF455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70784" name="TextBox 93">
            <a:extLst>
              <a:ext uri="{FF2B5EF4-FFF2-40B4-BE49-F238E27FC236}">
                <a16:creationId xmlns:a16="http://schemas.microsoft.com/office/drawing/2014/main" id="{9EADABDD-9DB9-4AF1-B51D-F1904A85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0785" name="TextBox 94">
            <a:extLst>
              <a:ext uri="{FF2B5EF4-FFF2-40B4-BE49-F238E27FC236}">
                <a16:creationId xmlns:a16="http://schemas.microsoft.com/office/drawing/2014/main" id="{A17642A5-835C-4335-8907-21F253A19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0786" name="TextBox 95">
            <a:extLst>
              <a:ext uri="{FF2B5EF4-FFF2-40B4-BE49-F238E27FC236}">
                <a16:creationId xmlns:a16="http://schemas.microsoft.com/office/drawing/2014/main" id="{6DF42CD3-83A3-40C3-A3F2-C0AD2E8E5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graphicFrame>
        <p:nvGraphicFramePr>
          <p:cNvPr id="97" name="Content Placeholder 3">
            <a:extLst>
              <a:ext uri="{FF2B5EF4-FFF2-40B4-BE49-F238E27FC236}">
                <a16:creationId xmlns:a16="http://schemas.microsoft.com/office/drawing/2014/main" id="{A2B6A2D6-6353-BD43-A70A-5E7AF66F5AF1}"/>
              </a:ext>
            </a:extLst>
          </p:cNvPr>
          <p:cNvGraphicFramePr>
            <a:graphicFrameLocks/>
          </p:cNvGraphicFramePr>
          <p:nvPr/>
        </p:nvGraphicFramePr>
        <p:xfrm>
          <a:off x="3048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91312A5F-2B74-354E-BACF-5AB3F05485B3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0799" name="TextBox 98">
            <a:extLst>
              <a:ext uri="{FF2B5EF4-FFF2-40B4-BE49-F238E27FC236}">
                <a16:creationId xmlns:a16="http://schemas.microsoft.com/office/drawing/2014/main" id="{FC6C6836-B119-4FA0-90E5-8680C79A6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5D99EB-49F0-4DDE-A112-7E4F72582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138" y="2500313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031DF7-6862-46D4-AB41-B336D5878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253038"/>
            <a:ext cx="67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3A198-A0AF-4BE0-95BE-5E33EAB49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8" y="2895600"/>
            <a:ext cx="525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11</a:t>
            </a:r>
          </a:p>
        </p:txBody>
      </p:sp>
      <p:cxnSp>
        <p:nvCxnSpPr>
          <p:cNvPr id="70803" name="Straight Arrow Connector 2">
            <a:extLst>
              <a:ext uri="{FF2B5EF4-FFF2-40B4-BE49-F238E27FC236}">
                <a16:creationId xmlns:a16="http://schemas.microsoft.com/office/drawing/2014/main" id="{87F0C703-9631-42F1-8200-49850A0B56CB}"/>
              </a:ext>
            </a:extLst>
          </p:cNvPr>
          <p:cNvCxnSpPr>
            <a:cxnSpLocks/>
          </p:cNvCxnSpPr>
          <p:nvPr/>
        </p:nvCxnSpPr>
        <p:spPr bwMode="auto">
          <a:xfrm>
            <a:off x="1905000" y="1295400"/>
            <a:ext cx="0" cy="503238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EF295C2-1B83-43B6-8D3B-4DB05759C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52530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E6DCCE-5FC9-45BF-93AF-4687F7CE4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5253038"/>
            <a:ext cx="906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 ?</a:t>
            </a:r>
          </a:p>
        </p:txBody>
      </p:sp>
      <p:sp>
        <p:nvSpPr>
          <p:cNvPr id="63" name="Striped Right Arrow 62">
            <a:extLst>
              <a:ext uri="{FF2B5EF4-FFF2-40B4-BE49-F238E27FC236}">
                <a16:creationId xmlns:a16="http://schemas.microsoft.com/office/drawing/2014/main" id="{EFD6E93F-52B5-A540-ADFC-47EC97F3E477}"/>
              </a:ext>
            </a:extLst>
          </p:cNvPr>
          <p:cNvSpPr/>
          <p:nvPr/>
        </p:nvSpPr>
        <p:spPr bwMode="auto">
          <a:xfrm>
            <a:off x="3813175" y="2433638"/>
            <a:ext cx="682625" cy="48418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>
              <a:latin typeface="Helvetica" pitchFamily="37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034264-5D3C-4462-8476-DD7B5723C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25146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CF6A7E-966F-41DF-B736-8E5268ADE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6338" y="290988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11</a:t>
            </a:r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73E6B987-D3C2-FB4F-A07D-1820EB5DF298}"/>
              </a:ext>
            </a:extLst>
          </p:cNvPr>
          <p:cNvGraphicFramePr>
            <a:graphicFrameLocks/>
          </p:cNvGraphicFramePr>
          <p:nvPr/>
        </p:nvGraphicFramePr>
        <p:xfrm>
          <a:off x="7620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3A8C778-096B-7F4E-AA40-2601A98BD669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D621CF2-A291-42D0-AFBC-EEE71DC0F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1637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038A8C-9F69-4BEE-805F-4FC650BCF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61013"/>
            <a:ext cx="2298700" cy="460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Is </a:t>
            </a:r>
            <a:r>
              <a:rPr lang="en-US" altLang="en-US" b="1"/>
              <a:t>B</a:t>
            </a:r>
            <a:r>
              <a:rPr lang="en-US" altLang="en-US" b="1" baseline="-25000"/>
              <a:t>split</a:t>
            </a:r>
            <a:r>
              <a:rPr lang="en-US" altLang="en-US" b="1"/>
              <a:t> &gt; B</a:t>
            </a:r>
            <a:r>
              <a:rPr lang="en-US" altLang="en-US" b="1" baseline="-25000"/>
              <a:t>las</a:t>
            </a:r>
            <a:r>
              <a:rPr lang="en-US" altLang="en-US" baseline="-25000"/>
              <a:t>t </a:t>
            </a:r>
            <a:r>
              <a:rPr lang="en-US" altLang="en-US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40" grpId="0"/>
      <p:bldP spid="42" grpId="0"/>
      <p:bldP spid="43" grpId="0" animBg="1"/>
      <p:bldP spid="46" grpId="0"/>
      <p:bldP spid="36" grpId="0"/>
      <p:bldP spid="47" grpId="0"/>
      <p:bldP spid="49" grpId="0"/>
      <p:bldP spid="52" grpId="0"/>
      <p:bldP spid="41" grpId="0"/>
      <p:bldP spid="100" grpId="0"/>
      <p:bldP spid="57" grpId="0"/>
      <p:bldP spid="58" grpId="0"/>
      <p:bldP spid="61" grpId="0"/>
      <p:bldP spid="62" grpId="0"/>
      <p:bldP spid="64" grpId="0"/>
      <p:bldP spid="65" grpId="0"/>
      <p:bldP spid="39" grpId="0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5" descr="patriot_ddr2_ram_memory.jpg">
            <a:extLst>
              <a:ext uri="{FF2B5EF4-FFF2-40B4-BE49-F238E27FC236}">
                <a16:creationId xmlns:a16="http://schemas.microsoft.com/office/drawing/2014/main" id="{E54F6E6E-2028-43A6-A8EE-D174D9E2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914650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7161A025-05A7-440F-BED5-E75F888D7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1126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D293F60-8D81-45E0-B0CE-49725FAAB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6613" y="1752600"/>
            <a:ext cx="7391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u="sng"/>
              <a:t>Primary Storage</a:t>
            </a:r>
            <a:r>
              <a:rPr lang="en-US" altLang="en-US"/>
              <a:t>: random access; volatile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/>
              <a:t>Cache</a:t>
            </a:r>
            <a:r>
              <a:rPr lang="en-US" altLang="en-US"/>
              <a:t> - on board or level-2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/>
              <a:t>Main memory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u="sng"/>
              <a:t>Secondary storage</a:t>
            </a:r>
            <a:r>
              <a:rPr lang="en-US" altLang="en-US"/>
              <a:t>: random access; non-volatile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Flash-based or Solid State Disk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/>
              <a:t>Magnetic disk</a:t>
            </a:r>
            <a:r>
              <a:rPr lang="en-US" altLang="en-US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Virtual Memory (Main-memory DBS), </a:t>
            </a:r>
            <a:br>
              <a:rPr lang="en-US" altLang="en-US"/>
            </a:br>
            <a:r>
              <a:rPr lang="en-US" altLang="en-US"/>
              <a:t>File System, DBMS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u="sng"/>
              <a:t>Tertiary storage</a:t>
            </a:r>
            <a:r>
              <a:rPr lang="en-US" altLang="en-US"/>
              <a:t>: non-volatile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/>
              <a:t>Optical disk</a:t>
            </a:r>
            <a:r>
              <a:rPr lang="en-US" altLang="en-US"/>
              <a:t> / juke boxes – random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/>
              <a:t>Magnetic cartridge</a:t>
            </a:r>
            <a:r>
              <a:rPr lang="en-US" altLang="en-US"/>
              <a:t> / tape silos – seq. access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6E38047E-3AE7-4DE3-BE7C-99F1E8F57B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613" y="1905000"/>
            <a:ext cx="0" cy="419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FCF11659-C5D6-492F-A0FA-7BDB27CD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44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Font typeface="Monotype Sorts" pitchFamily="-84" charset="2"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Speed; $$</a:t>
            </a:r>
          </a:p>
        </p:txBody>
      </p:sp>
      <p:pic>
        <p:nvPicPr>
          <p:cNvPr id="11270" name="Picture 6" descr="IBM Storage Hard Disk Drives Ultrastar Drives.jpg">
            <a:extLst>
              <a:ext uri="{FF2B5EF4-FFF2-40B4-BE49-F238E27FC236}">
                <a16:creationId xmlns:a16="http://schemas.microsoft.com/office/drawing/2014/main" id="{4233B61C-ED2A-4CFB-A077-7729A82E3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3752850"/>
            <a:ext cx="1023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ADD91D93-17A5-43F3-8D24-FD2ADF16C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71682" name="TextBox 6">
            <a:extLst>
              <a:ext uri="{FF2B5EF4-FFF2-40B4-BE49-F238E27FC236}">
                <a16:creationId xmlns:a16="http://schemas.microsoft.com/office/drawing/2014/main" id="{F11F249C-49A1-481C-9C21-E02695798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3</a:t>
            </a:r>
            <a:endParaRPr lang="en-US" altLang="en-US" sz="2200" baseline="-25000"/>
          </a:p>
        </p:txBody>
      </p:sp>
      <p:sp>
        <p:nvSpPr>
          <p:cNvPr id="96259" name="TextBox 8">
            <a:extLst>
              <a:ext uri="{FF2B5EF4-FFF2-40B4-BE49-F238E27FC236}">
                <a16:creationId xmlns:a16="http://schemas.microsoft.com/office/drawing/2014/main" id="{8F624D54-A0FD-C04B-A3C5-20375AD57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>
                <a:latin typeface="+mj-lt"/>
              </a:rPr>
              <a:t>h</a:t>
            </a:r>
            <a:r>
              <a:rPr lang="en-US" altLang="en-US" baseline="-25000">
                <a:latin typeface="+mj-lt"/>
              </a:rPr>
              <a:t>0</a:t>
            </a:r>
            <a:r>
              <a:rPr lang="en-US" altLang="en-US">
                <a:latin typeface="+mj-lt"/>
              </a:rPr>
              <a:t>(k)=k mod 2</a:t>
            </a:r>
            <a:r>
              <a:rPr lang="en-US" altLang="en-US" baseline="30000">
                <a:latin typeface="+mj-lt"/>
              </a:rPr>
              <a:t>2</a:t>
            </a:r>
            <a:endParaRPr lang="en-US" altLang="en-US" baseline="-25000">
              <a:latin typeface="+mj-lt"/>
            </a:endParaRPr>
          </a:p>
        </p:txBody>
      </p:sp>
      <p:sp>
        <p:nvSpPr>
          <p:cNvPr id="71684" name="TextBox 9">
            <a:extLst>
              <a:ext uri="{FF2B5EF4-FFF2-40B4-BE49-F238E27FC236}">
                <a16:creationId xmlns:a16="http://schemas.microsoft.com/office/drawing/2014/main" id="{D68A7B10-6389-43CA-ADF2-A0023A520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71685" name="TextBox 12">
            <a:extLst>
              <a:ext uri="{FF2B5EF4-FFF2-40B4-BE49-F238E27FC236}">
                <a16:creationId xmlns:a16="http://schemas.microsoft.com/office/drawing/2014/main" id="{DAAB7CD6-463C-4CF2-8DD2-42B1B34EA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71686" name="TextBox 14">
            <a:extLst>
              <a:ext uri="{FF2B5EF4-FFF2-40B4-BE49-F238E27FC236}">
                <a16:creationId xmlns:a16="http://schemas.microsoft.com/office/drawing/2014/main" id="{4BDBF6E8-1FB0-46DB-88AF-E7D30BABA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71687" name="TextBox 16">
            <a:extLst>
              <a:ext uri="{FF2B5EF4-FFF2-40B4-BE49-F238E27FC236}">
                <a16:creationId xmlns:a16="http://schemas.microsoft.com/office/drawing/2014/main" id="{4E3909A1-BDFE-4DAA-93CB-7AD9E4D92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71688" name="TextBox 18">
            <a:extLst>
              <a:ext uri="{FF2B5EF4-FFF2-40B4-BE49-F238E27FC236}">
                <a16:creationId xmlns:a16="http://schemas.microsoft.com/office/drawing/2014/main" id="{27492012-96D7-46C9-8761-2CAD0CEC4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71689" name="TextBox 20">
            <a:extLst>
              <a:ext uri="{FF2B5EF4-FFF2-40B4-BE49-F238E27FC236}">
                <a16:creationId xmlns:a16="http://schemas.microsoft.com/office/drawing/2014/main" id="{B0449595-66AC-4903-B751-C61BCF62B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71690" name="TextBox 22">
            <a:extLst>
              <a:ext uri="{FF2B5EF4-FFF2-40B4-BE49-F238E27FC236}">
                <a16:creationId xmlns:a16="http://schemas.microsoft.com/office/drawing/2014/main" id="{AFC22549-8493-483F-AC7D-096C9EF1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71691" name="TextBox 24">
            <a:extLst>
              <a:ext uri="{FF2B5EF4-FFF2-40B4-BE49-F238E27FC236}">
                <a16:creationId xmlns:a16="http://schemas.microsoft.com/office/drawing/2014/main" id="{A60D34A4-1964-4749-99BE-60359319A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71692" name="TextBox 26">
            <a:extLst>
              <a:ext uri="{FF2B5EF4-FFF2-40B4-BE49-F238E27FC236}">
                <a16:creationId xmlns:a16="http://schemas.microsoft.com/office/drawing/2014/main" id="{22856C6C-6473-4480-BDDD-B73FADF1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96269" name="TextBox 30">
            <a:extLst>
              <a:ext uri="{FF2B5EF4-FFF2-40B4-BE49-F238E27FC236}">
                <a16:creationId xmlns:a16="http://schemas.microsoft.com/office/drawing/2014/main" id="{DCA14E7F-6BF7-0D42-AD9E-D59FEA1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2278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>
                <a:latin typeface="+mj-lt"/>
              </a:rPr>
              <a:t>h</a:t>
            </a:r>
            <a:r>
              <a:rPr lang="en-US" altLang="en-US" baseline="-25000">
                <a:latin typeface="+mj-lt"/>
              </a:rPr>
              <a:t>1</a:t>
            </a:r>
            <a:r>
              <a:rPr lang="en-US" altLang="en-US">
                <a:latin typeface="+mj-lt"/>
              </a:rPr>
              <a:t>(k)=k mod 2</a:t>
            </a:r>
            <a:r>
              <a:rPr lang="en-US" altLang="en-US" baseline="30000">
                <a:latin typeface="+mj-lt"/>
              </a:rPr>
              <a:t>3</a:t>
            </a:r>
            <a:endParaRPr lang="en-US" altLang="en-US" baseline="-25000">
              <a:latin typeface="+mj-lt"/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B2193B98-5647-4A41-AC98-9B03634F6397}"/>
              </a:ext>
            </a:extLst>
          </p:cNvPr>
          <p:cNvGraphicFramePr>
            <a:graphicFrameLocks/>
          </p:cNvGraphicFramePr>
          <p:nvPr/>
        </p:nvGraphicFramePr>
        <p:xfrm>
          <a:off x="47958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35D2E67-EB5B-D547-8EB4-AE0AF7386FA9}"/>
              </a:ext>
            </a:extLst>
          </p:cNvPr>
          <p:cNvGraphicFramePr>
            <a:graphicFrameLocks noGrp="1"/>
          </p:cNvGraphicFramePr>
          <p:nvPr/>
        </p:nvGraphicFramePr>
        <p:xfrm>
          <a:off x="47958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947724E-19FB-4E56-B1C1-2D82FB183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C79BC9-E85A-4935-AF80-0D50F317C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0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450153-9674-4F9B-BFE2-DDD8FF397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CC1A64-E7ED-4163-B6D9-0EA4D48AC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43" name="Curved Down Arrow 42">
            <a:extLst>
              <a:ext uri="{FF2B5EF4-FFF2-40B4-BE49-F238E27FC236}">
                <a16:creationId xmlns:a16="http://schemas.microsoft.com/office/drawing/2014/main" id="{34F7B431-39C3-1048-B1EB-2398E411B131}"/>
              </a:ext>
            </a:extLst>
          </p:cNvPr>
          <p:cNvSpPr/>
          <p:nvPr/>
        </p:nvSpPr>
        <p:spPr>
          <a:xfrm>
            <a:off x="6400800" y="1128713"/>
            <a:ext cx="2057400" cy="7048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>
              <a:solidFill>
                <a:schemeClr val="tx1"/>
              </a:solidFill>
            </a:endParaRP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BF61B242-6774-C149-A0F3-5B0F847158C4}"/>
              </a:ext>
            </a:extLst>
          </p:cNvPr>
          <p:cNvGraphicFramePr>
            <a:graphicFrameLocks/>
          </p:cNvGraphicFramePr>
          <p:nvPr/>
        </p:nvGraphicFramePr>
        <p:xfrm>
          <a:off x="67008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2849911-762F-F84E-B03E-9D2384F9D64E}"/>
              </a:ext>
            </a:extLst>
          </p:cNvPr>
          <p:cNvGraphicFramePr>
            <a:graphicFrameLocks noGrp="1"/>
          </p:cNvGraphicFramePr>
          <p:nvPr/>
        </p:nvGraphicFramePr>
        <p:xfrm>
          <a:off x="67008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AEF19570-6BB1-4F9F-936B-0A28A154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5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4</a:t>
            </a:r>
            <a:endParaRPr lang="en-US" altLang="en-US" sz="2200" baseline="-25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5379BE-E153-42B1-BDF3-E6E3BEBAC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930BCF-928A-44AE-92D5-03D34A36A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1741" name="TextBox 47">
            <a:extLst>
              <a:ext uri="{FF2B5EF4-FFF2-40B4-BE49-F238E27FC236}">
                <a16:creationId xmlns:a16="http://schemas.microsoft.com/office/drawing/2014/main" id="{F1020B24-E285-40B0-AA6D-10D698884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30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195A2E-035E-4734-A602-0CFE43E7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1743" name="TextBox 50">
            <a:extLst>
              <a:ext uri="{FF2B5EF4-FFF2-40B4-BE49-F238E27FC236}">
                <a16:creationId xmlns:a16="http://schemas.microsoft.com/office/drawing/2014/main" id="{34262366-E391-486B-9B3B-FEDE4B4A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949F2F-5F6C-4521-8BC7-0E69BE772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sp>
        <p:nvSpPr>
          <p:cNvPr id="71745" name="TextBox 52">
            <a:extLst>
              <a:ext uri="{FF2B5EF4-FFF2-40B4-BE49-F238E27FC236}">
                <a16:creationId xmlns:a16="http://schemas.microsoft.com/office/drawing/2014/main" id="{5834B39E-E56D-40F7-A06D-8F75D0097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13,</a:t>
            </a:r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94BA17E5-F06C-F44C-8FF0-61C56763F1EF}"/>
              </a:ext>
            </a:extLst>
          </p:cNvPr>
          <p:cNvGraphicFramePr>
            <a:graphicFrameLocks/>
          </p:cNvGraphicFramePr>
          <p:nvPr/>
        </p:nvGraphicFramePr>
        <p:xfrm>
          <a:off x="7162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8EB06D2-D1BD-E040-9826-F9133F977A8E}"/>
              </a:ext>
            </a:extLst>
          </p:cNvPr>
          <p:cNvGraphicFramePr>
            <a:graphicFrameLocks noGrp="1"/>
          </p:cNvGraphicFramePr>
          <p:nvPr/>
        </p:nvGraphicFramePr>
        <p:xfrm>
          <a:off x="71628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261939F3-955C-4E4D-8DE9-CF2156DD9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71759" name="TextBox 81">
            <a:extLst>
              <a:ext uri="{FF2B5EF4-FFF2-40B4-BE49-F238E27FC236}">
                <a16:creationId xmlns:a16="http://schemas.microsoft.com/office/drawing/2014/main" id="{A1B04A66-E69B-4F94-BC4B-1F69ABA57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=3</a:t>
            </a:r>
            <a:endParaRPr lang="en-US" altLang="en-US" sz="2200" baseline="-25000"/>
          </a:p>
        </p:txBody>
      </p:sp>
      <p:sp>
        <p:nvSpPr>
          <p:cNvPr id="71760" name="TextBox 56">
            <a:extLst>
              <a:ext uri="{FF2B5EF4-FFF2-40B4-BE49-F238E27FC236}">
                <a16:creationId xmlns:a16="http://schemas.microsoft.com/office/drawing/2014/main" id="{7B002C6B-A450-48AA-8BA5-E1CC30243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253038"/>
            <a:ext cx="67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11,</a:t>
            </a:r>
          </a:p>
        </p:txBody>
      </p:sp>
      <p:cxnSp>
        <p:nvCxnSpPr>
          <p:cNvPr id="71761" name="Straight Arrow Connector 2">
            <a:extLst>
              <a:ext uri="{FF2B5EF4-FFF2-40B4-BE49-F238E27FC236}">
                <a16:creationId xmlns:a16="http://schemas.microsoft.com/office/drawing/2014/main" id="{7E48581A-7341-4E9E-B744-710FD09D9269}"/>
              </a:ext>
            </a:extLst>
          </p:cNvPr>
          <p:cNvCxnSpPr>
            <a:cxnSpLocks/>
          </p:cNvCxnSpPr>
          <p:nvPr/>
        </p:nvCxnSpPr>
        <p:spPr bwMode="auto">
          <a:xfrm>
            <a:off x="2362200" y="1249363"/>
            <a:ext cx="0" cy="50323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44717C4-3CFB-4FCA-9CF1-A725CB5C6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52530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15</a:t>
            </a:r>
          </a:p>
        </p:txBody>
      </p:sp>
      <p:sp>
        <p:nvSpPr>
          <p:cNvPr id="71763" name="TextBox 61">
            <a:extLst>
              <a:ext uri="{FF2B5EF4-FFF2-40B4-BE49-F238E27FC236}">
                <a16:creationId xmlns:a16="http://schemas.microsoft.com/office/drawing/2014/main" id="{EF197179-E309-453A-8DA7-587241A13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5253038"/>
            <a:ext cx="906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 ?</a:t>
            </a:r>
          </a:p>
        </p:txBody>
      </p:sp>
      <p:sp>
        <p:nvSpPr>
          <p:cNvPr id="63" name="Striped Right Arrow 62">
            <a:extLst>
              <a:ext uri="{FF2B5EF4-FFF2-40B4-BE49-F238E27FC236}">
                <a16:creationId xmlns:a16="http://schemas.microsoft.com/office/drawing/2014/main" id="{EFD6E93F-52B5-A540-ADFC-47EC97F3E477}"/>
              </a:ext>
            </a:extLst>
          </p:cNvPr>
          <p:cNvSpPr/>
          <p:nvPr/>
        </p:nvSpPr>
        <p:spPr bwMode="auto">
          <a:xfrm>
            <a:off x="3962400" y="2433638"/>
            <a:ext cx="682625" cy="484187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>
              <a:latin typeface="Helvetica" pitchFamily="37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00FD97-732D-4DF8-BA51-7DB19B5DB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25146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68C535-7C77-4A90-B745-3F47AA9A6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138" y="2493963"/>
            <a:ext cx="525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11</a:t>
            </a:r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73E6B987-D3C2-FB4F-A07D-1820EB5DF298}"/>
              </a:ext>
            </a:extLst>
          </p:cNvPr>
          <p:cNvGraphicFramePr>
            <a:graphicFrameLocks/>
          </p:cNvGraphicFramePr>
          <p:nvPr/>
        </p:nvGraphicFramePr>
        <p:xfrm>
          <a:off x="7620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3A8C778-096B-7F4E-AA40-2601A98BD669}"/>
              </a:ext>
            </a:extLst>
          </p:cNvPr>
          <p:cNvGraphicFramePr>
            <a:graphicFrameLocks noGrp="1"/>
          </p:cNvGraphicFramePr>
          <p:nvPr/>
        </p:nvGraphicFramePr>
        <p:xfrm>
          <a:off x="76200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F7BF3CE-CE23-4234-9918-3D545B82F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1637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graphicFrame>
        <p:nvGraphicFramePr>
          <p:cNvPr id="68" name="Content Placeholder 3">
            <a:extLst>
              <a:ext uri="{FF2B5EF4-FFF2-40B4-BE49-F238E27FC236}">
                <a16:creationId xmlns:a16="http://schemas.microsoft.com/office/drawing/2014/main" id="{D627E292-D7C4-4C49-B524-4BD827991808}"/>
              </a:ext>
            </a:extLst>
          </p:cNvPr>
          <p:cNvGraphicFramePr>
            <a:graphicFrameLocks/>
          </p:cNvGraphicFramePr>
          <p:nvPr/>
        </p:nvGraphicFramePr>
        <p:xfrm>
          <a:off x="6048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C2978A4-12B5-F644-A102-D79AADB6B511}"/>
              </a:ext>
            </a:extLst>
          </p:cNvPr>
          <p:cNvGraphicFramePr>
            <a:graphicFrameLocks noGrp="1"/>
          </p:cNvGraphicFramePr>
          <p:nvPr/>
        </p:nvGraphicFramePr>
        <p:xfrm>
          <a:off x="6048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1807" name="TextBox 69">
            <a:extLst>
              <a:ext uri="{FF2B5EF4-FFF2-40B4-BE49-F238E27FC236}">
                <a16:creationId xmlns:a16="http://schemas.microsoft.com/office/drawing/2014/main" id="{0C3B27FD-04E6-4567-98A8-6D8D3F87E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71808" name="TextBox 70">
            <a:extLst>
              <a:ext uri="{FF2B5EF4-FFF2-40B4-BE49-F238E27FC236}">
                <a16:creationId xmlns:a16="http://schemas.microsoft.com/office/drawing/2014/main" id="{03BE1587-46F3-4D1A-9275-4329EE3F2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71809" name="TextBox 71">
            <a:extLst>
              <a:ext uri="{FF2B5EF4-FFF2-40B4-BE49-F238E27FC236}">
                <a16:creationId xmlns:a16="http://schemas.microsoft.com/office/drawing/2014/main" id="{8A0CF60F-FCCE-429C-8BB3-64C17C51E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71810" name="TextBox 72">
            <a:extLst>
              <a:ext uri="{FF2B5EF4-FFF2-40B4-BE49-F238E27FC236}">
                <a16:creationId xmlns:a16="http://schemas.microsoft.com/office/drawing/2014/main" id="{A831C2B9-EFDF-4DAE-BC36-01B7600F6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sp>
        <p:nvSpPr>
          <p:cNvPr id="71811" name="TextBox 73">
            <a:extLst>
              <a:ext uri="{FF2B5EF4-FFF2-40B4-BE49-F238E27FC236}">
                <a16:creationId xmlns:a16="http://schemas.microsoft.com/office/drawing/2014/main" id="{C592CF8D-EAFE-4853-B8E3-55E6697B7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2509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graphicFrame>
        <p:nvGraphicFramePr>
          <p:cNvPr id="75" name="Content Placeholder 3">
            <a:extLst>
              <a:ext uri="{FF2B5EF4-FFF2-40B4-BE49-F238E27FC236}">
                <a16:creationId xmlns:a16="http://schemas.microsoft.com/office/drawing/2014/main" id="{C4AD108C-59D7-C349-98C8-91FEE976A18F}"/>
              </a:ext>
            </a:extLst>
          </p:cNvPr>
          <p:cNvGraphicFramePr>
            <a:graphicFrameLocks/>
          </p:cNvGraphicFramePr>
          <p:nvPr/>
        </p:nvGraphicFramePr>
        <p:xfrm>
          <a:off x="25098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9070675-1B32-0948-ADB3-8A5F17F25B70}"/>
              </a:ext>
            </a:extLst>
          </p:cNvPr>
          <p:cNvGraphicFramePr>
            <a:graphicFrameLocks noGrp="1"/>
          </p:cNvGraphicFramePr>
          <p:nvPr/>
        </p:nvGraphicFramePr>
        <p:xfrm>
          <a:off x="25098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1824" name="TextBox 76">
            <a:extLst>
              <a:ext uri="{FF2B5EF4-FFF2-40B4-BE49-F238E27FC236}">
                <a16:creationId xmlns:a16="http://schemas.microsoft.com/office/drawing/2014/main" id="{53F4B56A-8D5C-42C4-BDCF-891AB1580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71825" name="TextBox 77">
            <a:extLst>
              <a:ext uri="{FF2B5EF4-FFF2-40B4-BE49-F238E27FC236}">
                <a16:creationId xmlns:a16="http://schemas.microsoft.com/office/drawing/2014/main" id="{A6CD2E14-E37F-4ED9-A626-33ED194BD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1826" name="TextBox 78">
            <a:extLst>
              <a:ext uri="{FF2B5EF4-FFF2-40B4-BE49-F238E27FC236}">
                <a16:creationId xmlns:a16="http://schemas.microsoft.com/office/drawing/2014/main" id="{CE115E67-2CE0-4AD8-885D-52BD20AE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1827" name="TextBox 88">
            <a:extLst>
              <a:ext uri="{FF2B5EF4-FFF2-40B4-BE49-F238E27FC236}">
                <a16:creationId xmlns:a16="http://schemas.microsoft.com/office/drawing/2014/main" id="{8E6B90FD-1B6F-43C9-8C59-95E29464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graphicFrame>
        <p:nvGraphicFramePr>
          <p:cNvPr id="92" name="Content Placeholder 3">
            <a:extLst>
              <a:ext uri="{FF2B5EF4-FFF2-40B4-BE49-F238E27FC236}">
                <a16:creationId xmlns:a16="http://schemas.microsoft.com/office/drawing/2014/main" id="{BFC63F65-7644-3F40-9A2C-A77469EA1466}"/>
              </a:ext>
            </a:extLst>
          </p:cNvPr>
          <p:cNvGraphicFramePr>
            <a:graphicFrameLocks/>
          </p:cNvGraphicFramePr>
          <p:nvPr/>
        </p:nvGraphicFramePr>
        <p:xfrm>
          <a:off x="2971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085EACE6-5C77-0641-B86B-9860E415700C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1840" name="TextBox 101">
            <a:extLst>
              <a:ext uri="{FF2B5EF4-FFF2-40B4-BE49-F238E27FC236}">
                <a16:creationId xmlns:a16="http://schemas.microsoft.com/office/drawing/2014/main" id="{E9EABA3D-BBCC-42D7-997B-015A5BAA5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71841" name="TextBox 102">
            <a:extLst>
              <a:ext uri="{FF2B5EF4-FFF2-40B4-BE49-F238E27FC236}">
                <a16:creationId xmlns:a16="http://schemas.microsoft.com/office/drawing/2014/main" id="{370564D4-A29F-472B-B99B-4EDCF6D9F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938" y="25146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graphicFrame>
        <p:nvGraphicFramePr>
          <p:cNvPr id="104" name="Content Placeholder 3">
            <a:extLst>
              <a:ext uri="{FF2B5EF4-FFF2-40B4-BE49-F238E27FC236}">
                <a16:creationId xmlns:a16="http://schemas.microsoft.com/office/drawing/2014/main" id="{C224DA3D-C319-F84D-96F9-2126AC85CF91}"/>
              </a:ext>
            </a:extLst>
          </p:cNvPr>
          <p:cNvGraphicFramePr>
            <a:graphicFrameLocks/>
          </p:cNvGraphicFramePr>
          <p:nvPr/>
        </p:nvGraphicFramePr>
        <p:xfrm>
          <a:off x="3429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E2B36F8E-9815-1D41-B6D5-CAD4FD9842A8}"/>
              </a:ext>
            </a:extLst>
          </p:cNvPr>
          <p:cNvGraphicFramePr>
            <a:graphicFrameLocks noGrp="1"/>
          </p:cNvGraphicFramePr>
          <p:nvPr/>
        </p:nvGraphicFramePr>
        <p:xfrm>
          <a:off x="34290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1854" name="TextBox 105">
            <a:extLst>
              <a:ext uri="{FF2B5EF4-FFF2-40B4-BE49-F238E27FC236}">
                <a16:creationId xmlns:a16="http://schemas.microsoft.com/office/drawing/2014/main" id="{A302E32D-FC97-4E53-8885-280025598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637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sp>
        <p:nvSpPr>
          <p:cNvPr id="71855" name="TextBox 106">
            <a:extLst>
              <a:ext uri="{FF2B5EF4-FFF2-40B4-BE49-F238E27FC236}">
                <a16:creationId xmlns:a16="http://schemas.microsoft.com/office/drawing/2014/main" id="{E8135AA9-A639-43C3-806F-2EC0F0737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338" y="28908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</a:t>
            </a:r>
          </a:p>
        </p:txBody>
      </p:sp>
      <p:graphicFrame>
        <p:nvGraphicFramePr>
          <p:cNvPr id="108" name="Content Placeholder 3">
            <a:extLst>
              <a:ext uri="{FF2B5EF4-FFF2-40B4-BE49-F238E27FC236}">
                <a16:creationId xmlns:a16="http://schemas.microsoft.com/office/drawing/2014/main" id="{2E257FAA-DF11-3140-8E21-EE1F0E540089}"/>
              </a:ext>
            </a:extLst>
          </p:cNvPr>
          <p:cNvGraphicFramePr>
            <a:graphicFrameLocks/>
          </p:cNvGraphicFramePr>
          <p:nvPr/>
        </p:nvGraphicFramePr>
        <p:xfrm>
          <a:off x="80772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5BC126E9-6C67-D24F-A686-9CB25BF98A44}"/>
              </a:ext>
            </a:extLst>
          </p:cNvPr>
          <p:cNvGraphicFramePr>
            <a:graphicFrameLocks noGrp="1"/>
          </p:cNvGraphicFramePr>
          <p:nvPr/>
        </p:nvGraphicFramePr>
        <p:xfrm>
          <a:off x="8077200" y="1828800"/>
          <a:ext cx="2286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6952B9E-3BA3-4524-A99C-5F0905775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21542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696C46-EAF4-4FAC-A8A8-AC9D15B1E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2128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CF2C-07A8-46F8-9823-D08688DDD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352800"/>
            <a:ext cx="425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AB452D-52DC-4AC1-88EC-7ACE6284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61013"/>
            <a:ext cx="2298700" cy="460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Is </a:t>
            </a:r>
            <a:r>
              <a:rPr lang="en-US" altLang="en-US" b="1"/>
              <a:t>B</a:t>
            </a:r>
            <a:r>
              <a:rPr lang="en-US" altLang="en-US" b="1" baseline="-25000"/>
              <a:t>split</a:t>
            </a:r>
            <a:r>
              <a:rPr lang="en-US" altLang="en-US" b="1"/>
              <a:t> &gt; B</a:t>
            </a:r>
            <a:r>
              <a:rPr lang="en-US" altLang="en-US" b="1" baseline="-25000"/>
              <a:t>las</a:t>
            </a:r>
            <a:r>
              <a:rPr lang="en-US" altLang="en-US" baseline="-25000"/>
              <a:t>t </a:t>
            </a:r>
            <a:r>
              <a:rPr lang="en-US" altLang="en-US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/>
      <p:bldP spid="40" grpId="0"/>
      <p:bldP spid="43" grpId="0" animBg="1"/>
      <p:bldP spid="46" grpId="0"/>
      <p:bldP spid="36" grpId="0"/>
      <p:bldP spid="47" grpId="0"/>
      <p:bldP spid="49" grpId="0"/>
      <p:bldP spid="52" grpId="0"/>
      <p:bldP spid="41" grpId="0"/>
      <p:bldP spid="61" grpId="0"/>
      <p:bldP spid="64" grpId="0"/>
      <p:bldP spid="65" grpId="0"/>
      <p:bldP spid="39" grpId="0"/>
      <p:bldP spid="37" grpId="0"/>
      <p:bldP spid="42" grpId="0"/>
      <p:bldP spid="2" grpId="0"/>
      <p:bldP spid="1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595BBE88-B048-4435-9264-90395CFEC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72706" name="TextBox 6">
            <a:extLst>
              <a:ext uri="{FF2B5EF4-FFF2-40B4-BE49-F238E27FC236}">
                <a16:creationId xmlns:a16="http://schemas.microsoft.com/office/drawing/2014/main" id="{2207D903-6F77-46A2-9AFC-FCC799207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0</a:t>
            </a:r>
            <a:endParaRPr lang="en-US" altLang="en-US" sz="2200" baseline="-25000"/>
          </a:p>
        </p:txBody>
      </p:sp>
      <p:sp>
        <p:nvSpPr>
          <p:cNvPr id="96259" name="TextBox 8">
            <a:extLst>
              <a:ext uri="{FF2B5EF4-FFF2-40B4-BE49-F238E27FC236}">
                <a16:creationId xmlns:a16="http://schemas.microsoft.com/office/drawing/2014/main" id="{8F624D54-A0FD-C04B-A3C5-20375AD57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7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trike="sngStrike" dirty="0">
                <a:latin typeface="+mj-lt"/>
              </a:rPr>
              <a:t>h</a:t>
            </a:r>
            <a:r>
              <a:rPr lang="en-US" altLang="en-US" strike="sngStrike" baseline="-25000" dirty="0">
                <a:latin typeface="+mj-lt"/>
              </a:rPr>
              <a:t>0</a:t>
            </a:r>
            <a:r>
              <a:rPr lang="en-US" altLang="en-US" strike="sngStrike" dirty="0">
                <a:latin typeface="+mj-lt"/>
              </a:rPr>
              <a:t>(k)=k mod 2</a:t>
            </a:r>
            <a:r>
              <a:rPr lang="en-US" altLang="en-US" strike="sngStrike" baseline="30000" dirty="0">
                <a:latin typeface="+mj-lt"/>
              </a:rPr>
              <a:t>2</a:t>
            </a:r>
            <a:endParaRPr lang="en-US" altLang="en-US" strike="sngStrike" baseline="-25000" dirty="0">
              <a:latin typeface="+mj-lt"/>
            </a:endParaRPr>
          </a:p>
        </p:txBody>
      </p:sp>
      <p:sp>
        <p:nvSpPr>
          <p:cNvPr id="72708" name="TextBox 9">
            <a:extLst>
              <a:ext uri="{FF2B5EF4-FFF2-40B4-BE49-F238E27FC236}">
                <a16:creationId xmlns:a16="http://schemas.microsoft.com/office/drawing/2014/main" id="{BAE69F94-9046-4A66-B065-3513531D4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72709" name="TextBox 12">
            <a:extLst>
              <a:ext uri="{FF2B5EF4-FFF2-40B4-BE49-F238E27FC236}">
                <a16:creationId xmlns:a16="http://schemas.microsoft.com/office/drawing/2014/main" id="{2C2F9651-DB85-4ABD-B1AD-7B7024EDC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72710" name="TextBox 14">
            <a:extLst>
              <a:ext uri="{FF2B5EF4-FFF2-40B4-BE49-F238E27FC236}">
                <a16:creationId xmlns:a16="http://schemas.microsoft.com/office/drawing/2014/main" id="{80B6D378-B607-425A-B4CF-8A2095B37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72711" name="TextBox 16">
            <a:extLst>
              <a:ext uri="{FF2B5EF4-FFF2-40B4-BE49-F238E27FC236}">
                <a16:creationId xmlns:a16="http://schemas.microsoft.com/office/drawing/2014/main" id="{73C2BFF3-DD7A-4BF7-83BB-2BE7760C7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72712" name="TextBox 18">
            <a:extLst>
              <a:ext uri="{FF2B5EF4-FFF2-40B4-BE49-F238E27FC236}">
                <a16:creationId xmlns:a16="http://schemas.microsoft.com/office/drawing/2014/main" id="{3046B22A-F565-4AF8-A646-A00246F61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72713" name="TextBox 20">
            <a:extLst>
              <a:ext uri="{FF2B5EF4-FFF2-40B4-BE49-F238E27FC236}">
                <a16:creationId xmlns:a16="http://schemas.microsoft.com/office/drawing/2014/main" id="{E1116614-22FF-4100-B60E-4531C05BD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72714" name="TextBox 22">
            <a:extLst>
              <a:ext uri="{FF2B5EF4-FFF2-40B4-BE49-F238E27FC236}">
                <a16:creationId xmlns:a16="http://schemas.microsoft.com/office/drawing/2014/main" id="{8010B928-EF74-4D41-AC53-77278CE38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72715" name="TextBox 24">
            <a:extLst>
              <a:ext uri="{FF2B5EF4-FFF2-40B4-BE49-F238E27FC236}">
                <a16:creationId xmlns:a16="http://schemas.microsoft.com/office/drawing/2014/main" id="{1F070972-CC9D-48F6-8E65-EBA60B454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72716" name="TextBox 26">
            <a:extLst>
              <a:ext uri="{FF2B5EF4-FFF2-40B4-BE49-F238E27FC236}">
                <a16:creationId xmlns:a16="http://schemas.microsoft.com/office/drawing/2014/main" id="{F2ADA010-363E-4FFD-93AB-AAAD7813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96269" name="TextBox 30">
            <a:extLst>
              <a:ext uri="{FF2B5EF4-FFF2-40B4-BE49-F238E27FC236}">
                <a16:creationId xmlns:a16="http://schemas.microsoft.com/office/drawing/2014/main" id="{DCA14E7F-6BF7-0D42-AD9E-D59FEA1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6723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3</a:t>
            </a:r>
            <a:endParaRPr lang="en-US" altLang="en-US" baseline="-25000" dirty="0">
              <a:latin typeface="+mj-lt"/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B2193B98-5647-4A41-AC98-9B03634F6397}"/>
              </a:ext>
            </a:extLst>
          </p:cNvPr>
          <p:cNvGraphicFramePr>
            <a:graphicFrameLocks/>
          </p:cNvGraphicFramePr>
          <p:nvPr/>
        </p:nvGraphicFramePr>
        <p:xfrm>
          <a:off x="5286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35D2E67-EB5B-D547-8EB4-AE0AF7386FA9}"/>
              </a:ext>
            </a:extLst>
          </p:cNvPr>
          <p:cNvGraphicFramePr>
            <a:graphicFrameLocks noGrp="1"/>
          </p:cNvGraphicFramePr>
          <p:nvPr/>
        </p:nvGraphicFramePr>
        <p:xfrm>
          <a:off x="5286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2745" name="TextBox 34">
            <a:extLst>
              <a:ext uri="{FF2B5EF4-FFF2-40B4-BE49-F238E27FC236}">
                <a16:creationId xmlns:a16="http://schemas.microsoft.com/office/drawing/2014/main" id="{6C38D680-3D05-4B38-B5F4-C7645E26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72746" name="TextBox 37">
            <a:extLst>
              <a:ext uri="{FF2B5EF4-FFF2-40B4-BE49-F238E27FC236}">
                <a16:creationId xmlns:a16="http://schemas.microsoft.com/office/drawing/2014/main" id="{A5904824-943A-45EA-9BE8-20FC528C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72747" name="TextBox 39">
            <a:extLst>
              <a:ext uri="{FF2B5EF4-FFF2-40B4-BE49-F238E27FC236}">
                <a16:creationId xmlns:a16="http://schemas.microsoft.com/office/drawing/2014/main" id="{40BD4032-08D6-46C9-8784-034508CAD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BF61B242-6774-C149-A0F3-5B0F847158C4}"/>
              </a:ext>
            </a:extLst>
          </p:cNvPr>
          <p:cNvGraphicFramePr>
            <a:graphicFrameLocks/>
          </p:cNvGraphicFramePr>
          <p:nvPr/>
        </p:nvGraphicFramePr>
        <p:xfrm>
          <a:off x="24336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2849911-762F-F84E-B03E-9D2384F9D64E}"/>
              </a:ext>
            </a:extLst>
          </p:cNvPr>
          <p:cNvGraphicFramePr>
            <a:graphicFrameLocks noGrp="1"/>
          </p:cNvGraphicFramePr>
          <p:nvPr/>
        </p:nvGraphicFramePr>
        <p:xfrm>
          <a:off x="24336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2760" name="TextBox 35">
            <a:extLst>
              <a:ext uri="{FF2B5EF4-FFF2-40B4-BE49-F238E27FC236}">
                <a16:creationId xmlns:a16="http://schemas.microsoft.com/office/drawing/2014/main" id="{AB021C89-95B4-439C-A02B-0C17E4830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72761" name="TextBox 46">
            <a:extLst>
              <a:ext uri="{FF2B5EF4-FFF2-40B4-BE49-F238E27FC236}">
                <a16:creationId xmlns:a16="http://schemas.microsoft.com/office/drawing/2014/main" id="{4CCBA81F-833C-4289-B3B0-3384BA3E4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2762" name="TextBox 47">
            <a:extLst>
              <a:ext uri="{FF2B5EF4-FFF2-40B4-BE49-F238E27FC236}">
                <a16:creationId xmlns:a16="http://schemas.microsoft.com/office/drawing/2014/main" id="{E27C08F4-A158-407B-9011-EB2AD8928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30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72763" name="TextBox 48">
            <a:extLst>
              <a:ext uri="{FF2B5EF4-FFF2-40B4-BE49-F238E27FC236}">
                <a16:creationId xmlns:a16="http://schemas.microsoft.com/office/drawing/2014/main" id="{F751F6CB-638C-4F02-BC4C-A89C4F95D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2764" name="TextBox 50">
            <a:extLst>
              <a:ext uri="{FF2B5EF4-FFF2-40B4-BE49-F238E27FC236}">
                <a16:creationId xmlns:a16="http://schemas.microsoft.com/office/drawing/2014/main" id="{598DB364-EC79-4569-98B7-38473508F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72765" name="TextBox 51">
            <a:extLst>
              <a:ext uri="{FF2B5EF4-FFF2-40B4-BE49-F238E27FC236}">
                <a16:creationId xmlns:a16="http://schemas.microsoft.com/office/drawing/2014/main" id="{FF330737-2ACA-48EB-9DBC-A8DFA9C31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sp>
        <p:nvSpPr>
          <p:cNvPr id="72766" name="TextBox 52">
            <a:extLst>
              <a:ext uri="{FF2B5EF4-FFF2-40B4-BE49-F238E27FC236}">
                <a16:creationId xmlns:a16="http://schemas.microsoft.com/office/drawing/2014/main" id="{54A1EB48-CF59-437E-A2DD-90DCB2EBF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13,</a:t>
            </a:r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94BA17E5-F06C-F44C-8FF0-61C56763F1EF}"/>
              </a:ext>
            </a:extLst>
          </p:cNvPr>
          <p:cNvGraphicFramePr>
            <a:graphicFrameLocks/>
          </p:cNvGraphicFramePr>
          <p:nvPr/>
        </p:nvGraphicFramePr>
        <p:xfrm>
          <a:off x="28956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8EB06D2-D1BD-E040-9826-F9133F977A8E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2779" name="TextBox 40">
            <a:extLst>
              <a:ext uri="{FF2B5EF4-FFF2-40B4-BE49-F238E27FC236}">
                <a16:creationId xmlns:a16="http://schemas.microsoft.com/office/drawing/2014/main" id="{943E35E3-C752-45DA-81C3-8BF634537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72780" name="TextBox 81">
            <a:extLst>
              <a:ext uri="{FF2B5EF4-FFF2-40B4-BE49-F238E27FC236}">
                <a16:creationId xmlns:a16="http://schemas.microsoft.com/office/drawing/2014/main" id="{CC51B7AF-578E-4EBA-AD76-F0BF4EC04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=7</a:t>
            </a:r>
            <a:endParaRPr lang="en-US" altLang="en-US" sz="2200" baseline="-25000"/>
          </a:p>
        </p:txBody>
      </p:sp>
      <p:sp>
        <p:nvSpPr>
          <p:cNvPr id="72781" name="TextBox 56">
            <a:extLst>
              <a:ext uri="{FF2B5EF4-FFF2-40B4-BE49-F238E27FC236}">
                <a16:creationId xmlns:a16="http://schemas.microsoft.com/office/drawing/2014/main" id="{D4DB32F9-DA47-4271-8463-62871E484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253038"/>
            <a:ext cx="67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11,</a:t>
            </a:r>
          </a:p>
        </p:txBody>
      </p:sp>
      <p:cxnSp>
        <p:nvCxnSpPr>
          <p:cNvPr id="72782" name="Straight Arrow Connector 2">
            <a:extLst>
              <a:ext uri="{FF2B5EF4-FFF2-40B4-BE49-F238E27FC236}">
                <a16:creationId xmlns:a16="http://schemas.microsoft.com/office/drawing/2014/main" id="{4E6A281C-1540-4B28-A92F-9FCDB7A75B9D}"/>
              </a:ext>
            </a:extLst>
          </p:cNvPr>
          <p:cNvCxnSpPr>
            <a:cxnSpLocks/>
          </p:cNvCxnSpPr>
          <p:nvPr/>
        </p:nvCxnSpPr>
        <p:spPr bwMode="auto">
          <a:xfrm>
            <a:off x="762000" y="1325563"/>
            <a:ext cx="0" cy="50323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83" name="TextBox 63">
            <a:extLst>
              <a:ext uri="{FF2B5EF4-FFF2-40B4-BE49-F238E27FC236}">
                <a16:creationId xmlns:a16="http://schemas.microsoft.com/office/drawing/2014/main" id="{B5391020-E417-491B-A31E-CE9619358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25146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sp>
        <p:nvSpPr>
          <p:cNvPr id="72784" name="TextBox 64">
            <a:extLst>
              <a:ext uri="{FF2B5EF4-FFF2-40B4-BE49-F238E27FC236}">
                <a16:creationId xmlns:a16="http://schemas.microsoft.com/office/drawing/2014/main" id="{6B3339C6-1092-4117-87C6-ECA1FDF78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493963"/>
            <a:ext cx="525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</a:t>
            </a:r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73E6B987-D3C2-FB4F-A07D-1820EB5DF298}"/>
              </a:ext>
            </a:extLst>
          </p:cNvPr>
          <p:cNvGraphicFramePr>
            <a:graphicFrameLocks/>
          </p:cNvGraphicFramePr>
          <p:nvPr/>
        </p:nvGraphicFramePr>
        <p:xfrm>
          <a:off x="3352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3A8C778-096B-7F4E-AA40-2601A98BD669}"/>
              </a:ext>
            </a:extLst>
          </p:cNvPr>
          <p:cNvGraphicFramePr>
            <a:graphicFrameLocks noGrp="1"/>
          </p:cNvGraphicFramePr>
          <p:nvPr/>
        </p:nvGraphicFramePr>
        <p:xfrm>
          <a:off x="33528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2797" name="TextBox 38">
            <a:extLst>
              <a:ext uri="{FF2B5EF4-FFF2-40B4-BE49-F238E27FC236}">
                <a16:creationId xmlns:a16="http://schemas.microsoft.com/office/drawing/2014/main" id="{E14C06BA-5D94-49E5-9663-62D49F54B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637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graphicFrame>
        <p:nvGraphicFramePr>
          <p:cNvPr id="108" name="Content Placeholder 3">
            <a:extLst>
              <a:ext uri="{FF2B5EF4-FFF2-40B4-BE49-F238E27FC236}">
                <a16:creationId xmlns:a16="http://schemas.microsoft.com/office/drawing/2014/main" id="{2E257FAA-DF11-3140-8E21-EE1F0E540089}"/>
              </a:ext>
            </a:extLst>
          </p:cNvPr>
          <p:cNvGraphicFramePr>
            <a:graphicFrameLocks/>
          </p:cNvGraphicFramePr>
          <p:nvPr/>
        </p:nvGraphicFramePr>
        <p:xfrm>
          <a:off x="3810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5BC126E9-6C67-D24F-A686-9CB25BF98A44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1828800"/>
          <a:ext cx="2286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2810" name="TextBox 36">
            <a:extLst>
              <a:ext uri="{FF2B5EF4-FFF2-40B4-BE49-F238E27FC236}">
                <a16:creationId xmlns:a16="http://schemas.microsoft.com/office/drawing/2014/main" id="{5DD642C2-C80D-46FA-8918-6C0749667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21542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72811" name="TextBox 41">
            <a:extLst>
              <a:ext uri="{FF2B5EF4-FFF2-40B4-BE49-F238E27FC236}">
                <a16:creationId xmlns:a16="http://schemas.microsoft.com/office/drawing/2014/main" id="{5A5F446E-4100-4933-A4F1-FD940F4A6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2128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B9CE9737-9F05-5E45-9329-57DBC5A2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033838"/>
            <a:ext cx="2279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3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84DAF491-D6F6-D64D-B153-5417F2416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56723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4</a:t>
            </a:r>
            <a:endParaRPr lang="en-US" altLang="en-US" baseline="-250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7C456B-D6F9-4FA6-A2BF-960D1EDB67C3}"/>
              </a:ext>
            </a:extLst>
          </p:cNvPr>
          <p:cNvCxnSpPr>
            <a:cxnSpLocks/>
            <a:stCxn id="96269" idx="3"/>
          </p:cNvCxnSpPr>
          <p:nvPr/>
        </p:nvCxnSpPr>
        <p:spPr bwMode="auto">
          <a:xfrm flipV="1">
            <a:off x="2781300" y="4506913"/>
            <a:ext cx="571500" cy="29210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B0C2387-DE40-43BA-9DC9-FD6CD2F26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514600"/>
            <a:ext cx="60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72816" name="TextBox 84">
            <a:extLst>
              <a:ext uri="{FF2B5EF4-FFF2-40B4-BE49-F238E27FC236}">
                <a16:creationId xmlns:a16="http://schemas.microsoft.com/office/drawing/2014/main" id="{C458FA9E-91AE-4818-B2BC-9B4BAA8A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5253038"/>
            <a:ext cx="906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 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C9E0AE-EEE1-4CAF-B6E1-20523A600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5256213"/>
            <a:ext cx="996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 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4" grpId="0"/>
      <p:bldP spid="6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6ABB35D2-33DA-4B2B-B3EC-3314E764C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altLang="en-US"/>
              <a:t>Search for a record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24DE3E43-A700-45EE-89C0-BDE37A384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153400" cy="42672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	</a:t>
            </a:r>
          </a:p>
          <a:p>
            <a:pPr lvl="1">
              <a:buFontTx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Search for a Record</a:t>
            </a:r>
          </a:p>
          <a:p>
            <a:pPr lvl="1">
              <a:buFontTx/>
              <a:buChar char="•"/>
            </a:pPr>
            <a:r>
              <a:rPr lang="en-US" altLang="en-US" b="1" i="1"/>
              <a:t>I = h</a:t>
            </a:r>
            <a:r>
              <a:rPr lang="en-US" altLang="en-US" b="1" i="1" baseline="-25000"/>
              <a:t>0</a:t>
            </a:r>
            <a:r>
              <a:rPr lang="en-US" altLang="en-US" b="1" i="1"/>
              <a:t>(key)</a:t>
            </a:r>
          </a:p>
          <a:p>
            <a:pPr lvl="1">
              <a:buFontTx/>
              <a:buChar char="•"/>
            </a:pPr>
            <a:r>
              <a:rPr lang="en-US" altLang="en-US"/>
              <a:t>if </a:t>
            </a:r>
            <a:r>
              <a:rPr lang="en-US" altLang="en-US" b="1" i="1"/>
              <a:t>I &lt; B</a:t>
            </a:r>
            <a:r>
              <a:rPr lang="en-US" altLang="en-US" b="1" i="1" baseline="-25000"/>
              <a:t>split</a:t>
            </a:r>
            <a:r>
              <a:rPr lang="en-US" altLang="en-US"/>
              <a:t> then </a:t>
            </a:r>
            <a:r>
              <a:rPr lang="en-US" altLang="en-US" b="1" i="1"/>
              <a:t>I = h</a:t>
            </a:r>
            <a:r>
              <a:rPr lang="en-US" altLang="en-US" b="1" i="1" baseline="-25000"/>
              <a:t>1</a:t>
            </a:r>
            <a:r>
              <a:rPr lang="en-US" altLang="en-US" b="1" i="1"/>
              <a:t>(key)</a:t>
            </a:r>
            <a:endParaRPr lang="en-US" altLang="en-US"/>
          </a:p>
          <a:p>
            <a:pPr lvl="1">
              <a:buFontTx/>
              <a:buChar char="•"/>
            </a:pPr>
            <a:r>
              <a:rPr lang="en-US" altLang="en-US"/>
              <a:t>search the bucket whose hash value is </a:t>
            </a:r>
            <a:r>
              <a:rPr lang="en-US" altLang="en-US" b="1" i="1"/>
              <a:t>I</a:t>
            </a:r>
            <a:r>
              <a:rPr lang="en-US" altLang="en-US"/>
              <a:t> (and its overflow, if any). 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316DE975-9CCF-4B7B-B69A-A75303CCC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Variations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EB147F97-CEE7-42DB-AB69-C8FCB9527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/>
              <a:t>Split a bucket either when there is a need for an overflow bucket or based on some threshold </a:t>
            </a:r>
            <a:r>
              <a:rPr lang="en-US" altLang="en-US" sz="2200" b="1" i="1"/>
              <a:t>u</a:t>
            </a:r>
            <a:r>
              <a:rPr lang="en-US" altLang="en-US" sz="2200"/>
              <a:t>, e.g., </a:t>
            </a:r>
            <a:r>
              <a:rPr lang="en-US" altLang="en-US" sz="2200" b="1" i="1"/>
              <a:t>u </a:t>
            </a:r>
            <a:r>
              <a:rPr lang="en-US" altLang="en-US" sz="2200"/>
              <a:t>&gt; 0.9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200" b="1" i="1"/>
              <a:t>u</a:t>
            </a:r>
            <a:r>
              <a:rPr lang="en-US" altLang="en-US" sz="2200"/>
              <a:t> is an upper bound of the </a:t>
            </a:r>
            <a:r>
              <a:rPr lang="en-US" altLang="en-US" sz="2200" i="1"/>
              <a:t>file load</a:t>
            </a:r>
            <a:r>
              <a:rPr lang="en-US" altLang="en-US" sz="2200"/>
              <a:t> </a:t>
            </a:r>
            <a:r>
              <a:rPr lang="en-US" altLang="en-US" sz="2200" i="1"/>
              <a:t>factor</a:t>
            </a:r>
            <a:r>
              <a:rPr lang="en-US" altLang="en-US" sz="2200"/>
              <a:t> or number of records that current buckets may store,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                    l = r/( bfr * N)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r </a:t>
            </a:r>
            <a:r>
              <a:rPr lang="en-US" altLang="en-US" sz="2200"/>
              <a:t>= current number of records, </a:t>
            </a:r>
            <a:r>
              <a:rPr lang="en-US" altLang="en-US" sz="2200">
                <a:latin typeface="Franklin Gothic Condensed" pitchFamily="34" charset="0"/>
              </a:rPr>
              <a:t>N</a:t>
            </a:r>
            <a:r>
              <a:rPr lang="en-US" altLang="en-US" sz="2200"/>
              <a:t> = current number of buckets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 b="1" i="1"/>
              <a:t>     </a:t>
            </a:r>
            <a:r>
              <a:rPr lang="en-US" altLang="en-US" sz="2200"/>
              <a:t>bfr= blocking factor = number of records in a bucket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200"/>
              <a:t>Combination can be triggered when, e.g.,  u &lt; 0.7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6742FCC0-A522-4176-9AEA-9C9EDC916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Variations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FB2DFB01-037E-41A1-9495-148628134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/>
              <a:t>Split a bucket either when there is a need for an overflow bucket or based on some threshold </a:t>
            </a:r>
            <a:r>
              <a:rPr lang="en-US" altLang="en-US" sz="2200" b="1" i="1"/>
              <a:t>u</a:t>
            </a:r>
            <a:r>
              <a:rPr lang="en-US" altLang="en-US" sz="2200"/>
              <a:t>, e.g., </a:t>
            </a:r>
            <a:r>
              <a:rPr lang="en-US" altLang="en-US" sz="2200" b="1" i="1"/>
              <a:t>u </a:t>
            </a:r>
            <a:r>
              <a:rPr lang="en-US" altLang="en-US" sz="2200"/>
              <a:t>&gt; 0.9</a:t>
            </a:r>
          </a:p>
          <a:p>
            <a:pPr>
              <a:lnSpc>
                <a:spcPct val="90000"/>
              </a:lnSpc>
            </a:pPr>
            <a:r>
              <a:rPr lang="en-US" altLang="en-US" sz="2200" b="1" i="1"/>
              <a:t>u</a:t>
            </a:r>
            <a:r>
              <a:rPr lang="en-US" altLang="en-US" sz="2200"/>
              <a:t> is an upper bound of the </a:t>
            </a:r>
            <a:r>
              <a:rPr lang="en-US" altLang="en-US" sz="2200" i="1"/>
              <a:t>file load</a:t>
            </a:r>
            <a:r>
              <a:rPr lang="en-US" altLang="en-US" sz="2200"/>
              <a:t> </a:t>
            </a:r>
            <a:r>
              <a:rPr lang="en-US" altLang="en-US" sz="2200" i="1"/>
              <a:t>factor</a:t>
            </a:r>
            <a:r>
              <a:rPr lang="en-US" altLang="en-US" sz="2200"/>
              <a:t> or number of records that current buckets may store,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                    l = r/( bfr * N)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r </a:t>
            </a:r>
            <a:r>
              <a:rPr lang="en-US" altLang="en-US" sz="2200"/>
              <a:t>= current number of records, </a:t>
            </a:r>
            <a:r>
              <a:rPr lang="en-US" altLang="en-US" sz="2200">
                <a:latin typeface="Franklin Gothic Condensed" pitchFamily="34" charset="0"/>
              </a:rPr>
              <a:t>N</a:t>
            </a:r>
            <a:r>
              <a:rPr lang="en-US" altLang="en-US" sz="2200"/>
              <a:t> = current number of buckets/</a:t>
            </a:r>
            <a:endParaRPr lang="en-US" altLang="en-US" sz="2200" b="1" i="1"/>
          </a:p>
          <a:p>
            <a:pPr>
              <a:lnSpc>
                <a:spcPct val="90000"/>
              </a:lnSpc>
            </a:pPr>
            <a:r>
              <a:rPr lang="en-US" altLang="en-US" sz="2200"/>
              <a:t>Combination can be triggered when, e.g.,  u &lt; 0.7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200"/>
              <a:t>Use a single hashing function: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/>
              <a:t>					</a:t>
            </a:r>
            <a:r>
              <a:rPr lang="en-US" altLang="en-US" sz="2000" b="1" i="1"/>
              <a:t>A = k </a:t>
            </a:r>
            <a:r>
              <a:rPr lang="en-US" altLang="en-US" sz="2000"/>
              <a:t>mod</a:t>
            </a:r>
            <a:r>
              <a:rPr lang="en-US" altLang="en-US" sz="2000" b="1" i="1"/>
              <a:t> 2s</a:t>
            </a:r>
            <a:endParaRPr lang="en-US" altLang="en-US" sz="20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if </a:t>
            </a:r>
            <a:r>
              <a:rPr lang="en-US" altLang="en-US" sz="2000" b="1" i="1"/>
              <a:t>A &gt; B</a:t>
            </a:r>
            <a:r>
              <a:rPr lang="en-US" altLang="en-US" sz="2000" b="1" i="1" baseline="-25000"/>
              <a:t>last</a:t>
            </a:r>
            <a:r>
              <a:rPr lang="en-US" altLang="en-US" sz="2000"/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	then </a:t>
            </a:r>
            <a:r>
              <a:rPr lang="en-US" altLang="en-US" sz="2000" b="1" i="1"/>
              <a:t>A = A- 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	else </a:t>
            </a:r>
            <a:r>
              <a:rPr lang="en-US" altLang="en-US" sz="2000" b="1" i="1"/>
              <a:t>A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634A8418-768E-4D61-817E-F0BB9EFDF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76802" name="TextBox 6">
            <a:extLst>
              <a:ext uri="{FF2B5EF4-FFF2-40B4-BE49-F238E27FC236}">
                <a16:creationId xmlns:a16="http://schemas.microsoft.com/office/drawing/2014/main" id="{EFC89E9B-461C-4B2E-90F1-8942FD98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429000"/>
            <a:ext cx="11080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split</a:t>
            </a:r>
            <a:r>
              <a:rPr lang="en-US" altLang="en-US" sz="2200"/>
              <a:t>= 0</a:t>
            </a:r>
            <a:endParaRPr lang="en-US" altLang="en-US" sz="2200" baseline="-25000"/>
          </a:p>
        </p:txBody>
      </p:sp>
      <p:sp>
        <p:nvSpPr>
          <p:cNvPr id="96259" name="TextBox 8">
            <a:extLst>
              <a:ext uri="{FF2B5EF4-FFF2-40B4-BE49-F238E27FC236}">
                <a16:creationId xmlns:a16="http://schemas.microsoft.com/office/drawing/2014/main" id="{8F624D54-A0FD-C04B-A3C5-20375AD57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4000500"/>
            <a:ext cx="22797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trike="sngStrike" dirty="0">
                <a:latin typeface="+mj-lt"/>
              </a:rPr>
              <a:t>h</a:t>
            </a:r>
            <a:r>
              <a:rPr lang="en-US" altLang="en-US" strike="sngStrike" baseline="-25000" dirty="0">
                <a:latin typeface="+mj-lt"/>
              </a:rPr>
              <a:t>0</a:t>
            </a:r>
            <a:r>
              <a:rPr lang="en-US" altLang="en-US" strike="sngStrike" dirty="0">
                <a:latin typeface="+mj-lt"/>
              </a:rPr>
              <a:t>(k)=k mod 2</a:t>
            </a:r>
            <a:r>
              <a:rPr lang="en-US" altLang="en-US" strike="sngStrike" baseline="30000" dirty="0">
                <a:latin typeface="+mj-lt"/>
              </a:rPr>
              <a:t>2</a:t>
            </a:r>
            <a:endParaRPr lang="en-US" altLang="en-US" strike="sngStrike" baseline="-25000" dirty="0">
              <a:latin typeface="+mj-lt"/>
            </a:endParaRPr>
          </a:p>
        </p:txBody>
      </p:sp>
      <p:sp>
        <p:nvSpPr>
          <p:cNvPr id="76804" name="TextBox 9">
            <a:extLst>
              <a:ext uri="{FF2B5EF4-FFF2-40B4-BE49-F238E27FC236}">
                <a16:creationId xmlns:a16="http://schemas.microsoft.com/office/drawing/2014/main" id="{D3D37FFF-959B-495E-9207-5184E60FF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76805" name="TextBox 12">
            <a:extLst>
              <a:ext uri="{FF2B5EF4-FFF2-40B4-BE49-F238E27FC236}">
                <a16:creationId xmlns:a16="http://schemas.microsoft.com/office/drawing/2014/main" id="{B26FBE93-989E-4D01-81D2-2EFB7690B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76806" name="TextBox 14">
            <a:extLst>
              <a:ext uri="{FF2B5EF4-FFF2-40B4-BE49-F238E27FC236}">
                <a16:creationId xmlns:a16="http://schemas.microsoft.com/office/drawing/2014/main" id="{E8D2864E-B1D9-4FC2-B0D0-FD3CD3F79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76807" name="TextBox 16">
            <a:extLst>
              <a:ext uri="{FF2B5EF4-FFF2-40B4-BE49-F238E27FC236}">
                <a16:creationId xmlns:a16="http://schemas.microsoft.com/office/drawing/2014/main" id="{49532676-33EF-42F8-B20D-855DCD360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76808" name="TextBox 18">
            <a:extLst>
              <a:ext uri="{FF2B5EF4-FFF2-40B4-BE49-F238E27FC236}">
                <a16:creationId xmlns:a16="http://schemas.microsoft.com/office/drawing/2014/main" id="{5E515E0E-40F3-41EA-9C3A-884305587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76809" name="TextBox 20">
            <a:extLst>
              <a:ext uri="{FF2B5EF4-FFF2-40B4-BE49-F238E27FC236}">
                <a16:creationId xmlns:a16="http://schemas.microsoft.com/office/drawing/2014/main" id="{A5D605AA-E860-4893-867A-E83DFC0E8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3038"/>
            <a:ext cx="52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76810" name="TextBox 22">
            <a:extLst>
              <a:ext uri="{FF2B5EF4-FFF2-40B4-BE49-F238E27FC236}">
                <a16:creationId xmlns:a16="http://schemas.microsoft.com/office/drawing/2014/main" id="{DAAC51FC-7D47-4091-A6DC-CEBC224EB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253038"/>
            <a:ext cx="452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76811" name="TextBox 24">
            <a:extLst>
              <a:ext uri="{FF2B5EF4-FFF2-40B4-BE49-F238E27FC236}">
                <a16:creationId xmlns:a16="http://schemas.microsoft.com/office/drawing/2014/main" id="{82F9A35B-CF0C-405E-BF54-87D744590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253038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76812" name="TextBox 26">
            <a:extLst>
              <a:ext uri="{FF2B5EF4-FFF2-40B4-BE49-F238E27FC236}">
                <a16:creationId xmlns:a16="http://schemas.microsoft.com/office/drawing/2014/main" id="{70FDE16F-3DC0-4DBC-918D-F7E805C93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96269" name="TextBox 30">
            <a:extLst>
              <a:ext uri="{FF2B5EF4-FFF2-40B4-BE49-F238E27FC236}">
                <a16:creationId xmlns:a16="http://schemas.microsoft.com/office/drawing/2014/main" id="{DCA14E7F-6BF7-0D42-AD9E-D59FEA1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6723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3</a:t>
            </a:r>
            <a:endParaRPr lang="en-US" altLang="en-US" baseline="-25000" dirty="0">
              <a:latin typeface="+mj-lt"/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B2193B98-5647-4A41-AC98-9B03634F6397}"/>
              </a:ext>
            </a:extLst>
          </p:cNvPr>
          <p:cNvGraphicFramePr>
            <a:graphicFrameLocks/>
          </p:cNvGraphicFramePr>
          <p:nvPr/>
        </p:nvGraphicFramePr>
        <p:xfrm>
          <a:off x="528638" y="2163763"/>
          <a:ext cx="1904999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1524162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2882309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527947524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35D2E67-EB5B-D547-8EB4-AE0AF7386FA9}"/>
              </a:ext>
            </a:extLst>
          </p:cNvPr>
          <p:cNvGraphicFramePr>
            <a:graphicFrameLocks noGrp="1"/>
          </p:cNvGraphicFramePr>
          <p:nvPr/>
        </p:nvGraphicFramePr>
        <p:xfrm>
          <a:off x="528638" y="1828800"/>
          <a:ext cx="1905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020414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325347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41392611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2</a:t>
                      </a:r>
                    </a:p>
                  </a:txBody>
                  <a:tcPr marT="45459" marB="45459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459" marB="45459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6841" name="TextBox 34">
            <a:extLst>
              <a:ext uri="{FF2B5EF4-FFF2-40B4-BE49-F238E27FC236}">
                <a16:creationId xmlns:a16="http://schemas.microsoft.com/office/drawing/2014/main" id="{D4DC95E0-C07D-42D7-BEEA-633173BE9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63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76842" name="TextBox 37">
            <a:extLst>
              <a:ext uri="{FF2B5EF4-FFF2-40B4-BE49-F238E27FC236}">
                <a16:creationId xmlns:a16="http://schemas.microsoft.com/office/drawing/2014/main" id="{37807B32-88FB-4FA0-A454-8F0CF079E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76843" name="TextBox 39">
            <a:extLst>
              <a:ext uri="{FF2B5EF4-FFF2-40B4-BE49-F238E27FC236}">
                <a16:creationId xmlns:a16="http://schemas.microsoft.com/office/drawing/2014/main" id="{98E7E37C-B80E-439A-95E5-14A1C5FA1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BF61B242-6774-C149-A0F3-5B0F847158C4}"/>
              </a:ext>
            </a:extLst>
          </p:cNvPr>
          <p:cNvGraphicFramePr>
            <a:graphicFrameLocks/>
          </p:cNvGraphicFramePr>
          <p:nvPr/>
        </p:nvGraphicFramePr>
        <p:xfrm>
          <a:off x="2433638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D2849911-762F-F84E-B03E-9D2384F9D64E}"/>
              </a:ext>
            </a:extLst>
          </p:cNvPr>
          <p:cNvGraphicFramePr>
            <a:graphicFrameLocks noGrp="1"/>
          </p:cNvGraphicFramePr>
          <p:nvPr/>
        </p:nvGraphicFramePr>
        <p:xfrm>
          <a:off x="2433638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6856" name="TextBox 35">
            <a:extLst>
              <a:ext uri="{FF2B5EF4-FFF2-40B4-BE49-F238E27FC236}">
                <a16:creationId xmlns:a16="http://schemas.microsoft.com/office/drawing/2014/main" id="{4BEE3CB2-F0A8-4C2A-9A29-2817BB3B5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1431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</a:t>
            </a:r>
          </a:p>
        </p:txBody>
      </p:sp>
      <p:sp>
        <p:nvSpPr>
          <p:cNvPr id="76857" name="TextBox 46">
            <a:extLst>
              <a:ext uri="{FF2B5EF4-FFF2-40B4-BE49-F238E27FC236}">
                <a16:creationId xmlns:a16="http://schemas.microsoft.com/office/drawing/2014/main" id="{9D739522-8D69-4639-9A07-2B3B2286D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08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76858" name="TextBox 47">
            <a:extLst>
              <a:ext uri="{FF2B5EF4-FFF2-40B4-BE49-F238E27FC236}">
                <a16:creationId xmlns:a16="http://schemas.microsoft.com/office/drawing/2014/main" id="{81298E0E-C6D6-46C4-A868-621BF4776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30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76859" name="TextBox 48">
            <a:extLst>
              <a:ext uri="{FF2B5EF4-FFF2-40B4-BE49-F238E27FC236}">
                <a16:creationId xmlns:a16="http://schemas.microsoft.com/office/drawing/2014/main" id="{6B7026F5-F6C4-4A93-8D22-17DCC1C91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</a:t>
            </a:r>
          </a:p>
        </p:txBody>
      </p:sp>
      <p:sp>
        <p:nvSpPr>
          <p:cNvPr id="76860" name="TextBox 50">
            <a:extLst>
              <a:ext uri="{FF2B5EF4-FFF2-40B4-BE49-F238E27FC236}">
                <a16:creationId xmlns:a16="http://schemas.microsoft.com/office/drawing/2014/main" id="{D6E5ACDF-64ED-45C3-B8BF-1AE0016F1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253038"/>
            <a:ext cx="533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76861" name="TextBox 51">
            <a:extLst>
              <a:ext uri="{FF2B5EF4-FFF2-40B4-BE49-F238E27FC236}">
                <a16:creationId xmlns:a16="http://schemas.microsoft.com/office/drawing/2014/main" id="{3A863AF5-0C19-4796-A331-B2F3E8603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146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</a:t>
            </a:r>
          </a:p>
        </p:txBody>
      </p:sp>
      <p:sp>
        <p:nvSpPr>
          <p:cNvPr id="76862" name="TextBox 52">
            <a:extLst>
              <a:ext uri="{FF2B5EF4-FFF2-40B4-BE49-F238E27FC236}">
                <a16:creationId xmlns:a16="http://schemas.microsoft.com/office/drawing/2014/main" id="{9B50885F-6861-4276-97C5-A6196E9E5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253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13,</a:t>
            </a:r>
          </a:p>
        </p:txBody>
      </p:sp>
      <p:graphicFrame>
        <p:nvGraphicFramePr>
          <p:cNvPr id="55" name="Content Placeholder 3">
            <a:extLst>
              <a:ext uri="{FF2B5EF4-FFF2-40B4-BE49-F238E27FC236}">
                <a16:creationId xmlns:a16="http://schemas.microsoft.com/office/drawing/2014/main" id="{94BA17E5-F06C-F44C-8FF0-61C56763F1EF}"/>
              </a:ext>
            </a:extLst>
          </p:cNvPr>
          <p:cNvGraphicFramePr>
            <a:graphicFrameLocks/>
          </p:cNvGraphicFramePr>
          <p:nvPr/>
        </p:nvGraphicFramePr>
        <p:xfrm>
          <a:off x="28956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8EB06D2-D1BD-E040-9826-F9133F977A8E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6875" name="TextBox 40">
            <a:extLst>
              <a:ext uri="{FF2B5EF4-FFF2-40B4-BE49-F238E27FC236}">
                <a16:creationId xmlns:a16="http://schemas.microsoft.com/office/drawing/2014/main" id="{2274A027-2E76-43C8-887D-ED131E988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133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</a:t>
            </a:r>
          </a:p>
        </p:txBody>
      </p:sp>
      <p:sp>
        <p:nvSpPr>
          <p:cNvPr id="76876" name="TextBox 81">
            <a:extLst>
              <a:ext uri="{FF2B5EF4-FFF2-40B4-BE49-F238E27FC236}">
                <a16:creationId xmlns:a16="http://schemas.microsoft.com/office/drawing/2014/main" id="{81440A6E-CC09-44FD-8CBB-70B2CD819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3429000"/>
            <a:ext cx="987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/>
              <a:t>B</a:t>
            </a:r>
            <a:r>
              <a:rPr lang="en-US" altLang="en-US" sz="2200" baseline="-25000"/>
              <a:t>last</a:t>
            </a:r>
            <a:r>
              <a:rPr lang="en-US" altLang="en-US" sz="2200"/>
              <a:t>=7</a:t>
            </a:r>
            <a:endParaRPr lang="en-US" altLang="en-US" sz="2200" baseline="-25000"/>
          </a:p>
        </p:txBody>
      </p:sp>
      <p:sp>
        <p:nvSpPr>
          <p:cNvPr id="76877" name="TextBox 56">
            <a:extLst>
              <a:ext uri="{FF2B5EF4-FFF2-40B4-BE49-F238E27FC236}">
                <a16:creationId xmlns:a16="http://schemas.microsoft.com/office/drawing/2014/main" id="{B92F7EF2-76E4-41E6-AABF-0F8382A5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5253038"/>
            <a:ext cx="67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11,</a:t>
            </a:r>
          </a:p>
        </p:txBody>
      </p:sp>
      <p:cxnSp>
        <p:nvCxnSpPr>
          <p:cNvPr id="76878" name="Straight Arrow Connector 2">
            <a:extLst>
              <a:ext uri="{FF2B5EF4-FFF2-40B4-BE49-F238E27FC236}">
                <a16:creationId xmlns:a16="http://schemas.microsoft.com/office/drawing/2014/main" id="{93B47979-8379-4195-ADC2-33A60B2724FA}"/>
              </a:ext>
            </a:extLst>
          </p:cNvPr>
          <p:cNvCxnSpPr>
            <a:cxnSpLocks/>
          </p:cNvCxnSpPr>
          <p:nvPr/>
        </p:nvCxnSpPr>
        <p:spPr bwMode="auto">
          <a:xfrm>
            <a:off x="762000" y="1325563"/>
            <a:ext cx="0" cy="503237"/>
          </a:xfrm>
          <a:prstGeom prst="straightConnector1">
            <a:avLst/>
          </a:prstGeom>
          <a:noFill/>
          <a:ln w="571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79" name="TextBox 63">
            <a:extLst>
              <a:ext uri="{FF2B5EF4-FFF2-40B4-BE49-F238E27FC236}">
                <a16:creationId xmlns:a16="http://schemas.microsoft.com/office/drawing/2014/main" id="{641C0BEF-89AE-4734-B4AB-55AD7C394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25146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sp>
        <p:nvSpPr>
          <p:cNvPr id="76880" name="TextBox 64">
            <a:extLst>
              <a:ext uri="{FF2B5EF4-FFF2-40B4-BE49-F238E27FC236}">
                <a16:creationId xmlns:a16="http://schemas.microsoft.com/office/drawing/2014/main" id="{CC3A9BEB-A79F-42BC-B76F-43B1ED6A5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2493963"/>
            <a:ext cx="525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11</a:t>
            </a:r>
          </a:p>
        </p:txBody>
      </p:sp>
      <p:graphicFrame>
        <p:nvGraphicFramePr>
          <p:cNvPr id="66" name="Content Placeholder 3">
            <a:extLst>
              <a:ext uri="{FF2B5EF4-FFF2-40B4-BE49-F238E27FC236}">
                <a16:creationId xmlns:a16="http://schemas.microsoft.com/office/drawing/2014/main" id="{73E6B987-D3C2-FB4F-A07D-1820EB5DF298}"/>
              </a:ext>
            </a:extLst>
          </p:cNvPr>
          <p:cNvGraphicFramePr>
            <a:graphicFrameLocks/>
          </p:cNvGraphicFramePr>
          <p:nvPr/>
        </p:nvGraphicFramePr>
        <p:xfrm>
          <a:off x="33528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3A8C778-096B-7F4E-AA40-2601A98BD669}"/>
              </a:ext>
            </a:extLst>
          </p:cNvPr>
          <p:cNvGraphicFramePr>
            <a:graphicFrameLocks noGrp="1"/>
          </p:cNvGraphicFramePr>
          <p:nvPr/>
        </p:nvGraphicFramePr>
        <p:xfrm>
          <a:off x="3352800" y="1828800"/>
          <a:ext cx="3810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6893" name="TextBox 38">
            <a:extLst>
              <a:ext uri="{FF2B5EF4-FFF2-40B4-BE49-F238E27FC236}">
                <a16:creationId xmlns:a16="http://schemas.microsoft.com/office/drawing/2014/main" id="{212E0E0E-96EE-44A4-AB87-2F0AACF26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163763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</a:t>
            </a:r>
          </a:p>
        </p:txBody>
      </p:sp>
      <p:graphicFrame>
        <p:nvGraphicFramePr>
          <p:cNvPr id="108" name="Content Placeholder 3">
            <a:extLst>
              <a:ext uri="{FF2B5EF4-FFF2-40B4-BE49-F238E27FC236}">
                <a16:creationId xmlns:a16="http://schemas.microsoft.com/office/drawing/2014/main" id="{2E257FAA-DF11-3140-8E21-EE1F0E540089}"/>
              </a:ext>
            </a:extLst>
          </p:cNvPr>
          <p:cNvGraphicFramePr>
            <a:graphicFrameLocks/>
          </p:cNvGraphicFramePr>
          <p:nvPr/>
        </p:nvGraphicFramePr>
        <p:xfrm>
          <a:off x="3810000" y="2163763"/>
          <a:ext cx="457200" cy="1112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63176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95712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153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12754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5BC126E9-6C67-D24F-A686-9CB25BF98A44}"/>
              </a:ext>
            </a:extLst>
          </p:cNvPr>
          <p:cNvGraphicFramePr>
            <a:graphicFrameLocks noGrp="1"/>
          </p:cNvGraphicFramePr>
          <p:nvPr/>
        </p:nvGraphicFramePr>
        <p:xfrm>
          <a:off x="3810000" y="1828800"/>
          <a:ext cx="228600" cy="365238"/>
        </p:xfrm>
        <a:graphic>
          <a:graphicData uri="http://schemas.openxmlformats.org/drawingml/2006/table">
            <a:tbl>
              <a:tblPr firstRow="1" firstCol="1" bandRow="1" bandCol="1">
                <a:tableStyleId>{FABFCF23-3B69-468F-B69F-88F6DE6A72F2}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99399452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45459" marB="45459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32111"/>
                  </a:ext>
                </a:extLst>
              </a:tr>
            </a:tbl>
          </a:graphicData>
        </a:graphic>
      </p:graphicFrame>
      <p:sp>
        <p:nvSpPr>
          <p:cNvPr id="76906" name="TextBox 36">
            <a:extLst>
              <a:ext uri="{FF2B5EF4-FFF2-40B4-BE49-F238E27FC236}">
                <a16:creationId xmlns:a16="http://schemas.microsoft.com/office/drawing/2014/main" id="{925D119A-3073-48CD-9106-9F096C576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21542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76907" name="TextBox 41">
            <a:extLst>
              <a:ext uri="{FF2B5EF4-FFF2-40B4-BE49-F238E27FC236}">
                <a16:creationId xmlns:a16="http://schemas.microsoft.com/office/drawing/2014/main" id="{81675425-515D-4A14-A58D-5BAB83891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2128838"/>
            <a:ext cx="38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B9CE9737-9F05-5E45-9329-57DBC5A2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033838"/>
            <a:ext cx="2279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0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3</a:t>
            </a:r>
            <a:endParaRPr lang="en-US" altLang="en-US" baseline="-25000" dirty="0">
              <a:latin typeface="+mj-lt"/>
            </a:endParaRP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84DAF491-D6F6-D64D-B153-5417F2416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56723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dirty="0">
                <a:latin typeface="+mj-lt"/>
              </a:rPr>
              <a:t>h</a:t>
            </a:r>
            <a:r>
              <a:rPr lang="en-US" altLang="en-US" baseline="-25000" dirty="0">
                <a:latin typeface="+mj-lt"/>
              </a:rPr>
              <a:t>1</a:t>
            </a:r>
            <a:r>
              <a:rPr lang="en-US" altLang="en-US" dirty="0">
                <a:latin typeface="+mj-lt"/>
              </a:rPr>
              <a:t>(k)=k mod 2</a:t>
            </a:r>
            <a:r>
              <a:rPr lang="en-US" altLang="en-US" baseline="30000" dirty="0">
                <a:latin typeface="+mj-lt"/>
              </a:rPr>
              <a:t>4</a:t>
            </a:r>
            <a:endParaRPr lang="en-US" altLang="en-US" baseline="-25000" dirty="0">
              <a:latin typeface="+mj-lt"/>
            </a:endParaRPr>
          </a:p>
        </p:txBody>
      </p:sp>
      <p:cxnSp>
        <p:nvCxnSpPr>
          <p:cNvPr id="76910" name="Straight Arrow Connector 3">
            <a:extLst>
              <a:ext uri="{FF2B5EF4-FFF2-40B4-BE49-F238E27FC236}">
                <a16:creationId xmlns:a16="http://schemas.microsoft.com/office/drawing/2014/main" id="{E4DE561C-628A-4E2F-B57C-CE11409DBDFE}"/>
              </a:ext>
            </a:extLst>
          </p:cNvPr>
          <p:cNvCxnSpPr>
            <a:cxnSpLocks/>
            <a:stCxn id="96269" idx="3"/>
          </p:cNvCxnSpPr>
          <p:nvPr/>
        </p:nvCxnSpPr>
        <p:spPr bwMode="auto">
          <a:xfrm flipV="1">
            <a:off x="2781300" y="4506913"/>
            <a:ext cx="571500" cy="29210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911" name="TextBox 83">
            <a:extLst>
              <a:ext uri="{FF2B5EF4-FFF2-40B4-BE49-F238E27FC236}">
                <a16:creationId xmlns:a16="http://schemas.microsoft.com/office/drawing/2014/main" id="{EF7F229B-6DCD-4B1A-887C-42689ACA5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514600"/>
            <a:ext cx="60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76912" name="TextBox 84">
            <a:extLst>
              <a:ext uri="{FF2B5EF4-FFF2-40B4-BE49-F238E27FC236}">
                <a16:creationId xmlns:a16="http://schemas.microsoft.com/office/drawing/2014/main" id="{336D33A0-A035-488E-B72B-B9F9C9792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5253038"/>
            <a:ext cx="906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15 ?</a:t>
            </a:r>
          </a:p>
        </p:txBody>
      </p:sp>
      <p:sp>
        <p:nvSpPr>
          <p:cNvPr id="76913" name="TextBox 60">
            <a:extLst>
              <a:ext uri="{FF2B5EF4-FFF2-40B4-BE49-F238E27FC236}">
                <a16:creationId xmlns:a16="http://schemas.microsoft.com/office/drawing/2014/main" id="{FB3EB506-E67D-4B4C-BA9A-FEC3C3134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5256213"/>
            <a:ext cx="9969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  15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19E250-E534-4073-BA22-DB5112CA8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25563"/>
            <a:ext cx="914400" cy="2451100"/>
          </a:xfrm>
          <a:prstGeom prst="ellipse">
            <a:avLst/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FBA9318F-651F-43AD-8E57-5AC6BFA91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Dynamic Hashing Methods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2A0496FB-2C73-4BC8-8A07-5AD92B642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600"/>
              <a:t>Allow the file size to change as records are added or deleted.</a:t>
            </a:r>
          </a:p>
          <a:p>
            <a:pPr>
              <a:buFont typeface="Monotype Sorts" pitchFamily="-84" charset="2"/>
              <a:buNone/>
            </a:pPr>
            <a:endParaRPr lang="en-US" altLang="en-US" sz="2600"/>
          </a:p>
          <a:p>
            <a:pPr lvl="1"/>
            <a:r>
              <a:rPr lang="en-US" altLang="en-US" sz="2600"/>
              <a:t>Linear Hashing</a:t>
            </a:r>
          </a:p>
          <a:p>
            <a:pPr lvl="2"/>
            <a:r>
              <a:rPr lang="en-US" altLang="en-US" sz="2600"/>
              <a:t>No additional structure</a:t>
            </a:r>
          </a:p>
          <a:p>
            <a:pPr lvl="1"/>
            <a:r>
              <a:rPr lang="en-US" altLang="en-US" sz="2600" b="1"/>
              <a:t>Extendible Hashing </a:t>
            </a:r>
          </a:p>
          <a:p>
            <a:pPr lvl="1"/>
            <a:r>
              <a:rPr lang="en-US" altLang="en-US" sz="2600"/>
              <a:t>Binary Hashing</a:t>
            </a:r>
          </a:p>
          <a:p>
            <a:pPr lvl="1"/>
            <a:endParaRPr lang="en-US" altLang="en-US" sz="2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3DFA9318-3ED4-42E9-8094-A9AD01BBB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435BB18A-6319-4C02-9BCF-5E9C576A5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8077200" cy="3352800"/>
          </a:xfrm>
        </p:spPr>
        <p:txBody>
          <a:bodyPr/>
          <a:lstStyle/>
          <a:p>
            <a:r>
              <a:rPr lang="en-US" altLang="en-US"/>
              <a:t>The file is structured into two levels: </a:t>
            </a:r>
            <a:br>
              <a:rPr lang="en-US" altLang="en-US"/>
            </a:br>
            <a:r>
              <a:rPr lang="en-US" altLang="en-US"/>
              <a:t>    </a:t>
            </a:r>
            <a:r>
              <a:rPr lang="en-US" altLang="en-US" b="1" i="1"/>
              <a:t>directory</a:t>
            </a:r>
            <a:r>
              <a:rPr lang="en-US" altLang="en-US"/>
              <a:t> and buckets.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78851" name="Group 4">
            <a:extLst>
              <a:ext uri="{FF2B5EF4-FFF2-40B4-BE49-F238E27FC236}">
                <a16:creationId xmlns:a16="http://schemas.microsoft.com/office/drawing/2014/main" id="{6AF0C441-014A-4FE0-8FE7-B5F45B49DEC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552700"/>
            <a:ext cx="2994025" cy="2628900"/>
            <a:chOff x="2126" y="2700"/>
            <a:chExt cx="4714" cy="4140"/>
          </a:xfrm>
        </p:grpSpPr>
        <p:sp>
          <p:nvSpPr>
            <p:cNvPr id="78856" name="Rectangle 5">
              <a:extLst>
                <a:ext uri="{FF2B5EF4-FFF2-40B4-BE49-F238E27FC236}">
                  <a16:creationId xmlns:a16="http://schemas.microsoft.com/office/drawing/2014/main" id="{882D4546-8A6B-4AED-BB30-F4F7955EA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78857" name="Rectangle 6">
              <a:extLst>
                <a:ext uri="{FF2B5EF4-FFF2-40B4-BE49-F238E27FC236}">
                  <a16:creationId xmlns:a16="http://schemas.microsoft.com/office/drawing/2014/main" id="{F4DF5B61-DC1B-410B-AF7B-F8C1E260A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78858" name="Line 7">
              <a:extLst>
                <a:ext uri="{FF2B5EF4-FFF2-40B4-BE49-F238E27FC236}">
                  <a16:creationId xmlns:a16="http://schemas.microsoft.com/office/drawing/2014/main" id="{8511D520-483A-4166-8295-F71CB8C15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59" name="Line 8">
              <a:extLst>
                <a:ext uri="{FF2B5EF4-FFF2-40B4-BE49-F238E27FC236}">
                  <a16:creationId xmlns:a16="http://schemas.microsoft.com/office/drawing/2014/main" id="{8067CBB9-E880-499F-A84A-55405B129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60" name="Text Box 9">
              <a:extLst>
                <a:ext uri="{FF2B5EF4-FFF2-40B4-BE49-F238E27FC236}">
                  <a16:creationId xmlns:a16="http://schemas.microsoft.com/office/drawing/2014/main" id="{C3D2C280-41B7-4CAC-9C0F-FA5C4DF7F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2 / 0010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4 / 0100</a:t>
              </a:r>
            </a:p>
          </p:txBody>
        </p:sp>
        <p:sp>
          <p:nvSpPr>
            <p:cNvPr id="78861" name="Text Box 10">
              <a:extLst>
                <a:ext uri="{FF2B5EF4-FFF2-40B4-BE49-F238E27FC236}">
                  <a16:creationId xmlns:a16="http://schemas.microsoft.com/office/drawing/2014/main" id="{0BBD2F9C-DED3-41F5-A4C7-72F1A4114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3 / 0011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5 / 0101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9 / 1001</a:t>
              </a:r>
            </a:p>
          </p:txBody>
        </p:sp>
        <p:sp>
          <p:nvSpPr>
            <p:cNvPr id="78862" name="Text Box 11">
              <a:extLst>
                <a:ext uri="{FF2B5EF4-FFF2-40B4-BE49-F238E27FC236}">
                  <a16:creationId xmlns:a16="http://schemas.microsoft.com/office/drawing/2014/main" id="{D26A00A0-0C52-4C01-B9C9-5E58B4906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863" name="Text Box 12">
              <a:extLst>
                <a:ext uri="{FF2B5EF4-FFF2-40B4-BE49-F238E27FC236}">
                  <a16:creationId xmlns:a16="http://schemas.microsoft.com/office/drawing/2014/main" id="{77FAD441-7E6B-4C06-AF3D-B9E5D720C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864" name="Text Box 13">
              <a:extLst>
                <a:ext uri="{FF2B5EF4-FFF2-40B4-BE49-F238E27FC236}">
                  <a16:creationId xmlns:a16="http://schemas.microsoft.com/office/drawing/2014/main" id="{CE02E545-04B0-4C09-AD51-ABE5A608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06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865" name="Text Box 14">
              <a:extLst>
                <a:ext uri="{FF2B5EF4-FFF2-40B4-BE49-F238E27FC236}">
                  <a16:creationId xmlns:a16="http://schemas.microsoft.com/office/drawing/2014/main" id="{F5D574D5-0C10-448A-A01C-35362A7F1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8866" name="Text Box 15">
              <a:extLst>
                <a:ext uri="{FF2B5EF4-FFF2-40B4-BE49-F238E27FC236}">
                  <a16:creationId xmlns:a16="http://schemas.microsoft.com/office/drawing/2014/main" id="{E5EC3137-3FE0-4738-88CF-150531B37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867" name="Text Box 16">
              <a:extLst>
                <a:ext uri="{FF2B5EF4-FFF2-40B4-BE49-F238E27FC236}">
                  <a16:creationId xmlns:a16="http://schemas.microsoft.com/office/drawing/2014/main" id="{AFAD4293-9E33-4FA8-95E7-A04AD596E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06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78868" name="Text Box 17">
              <a:extLst>
                <a:ext uri="{FF2B5EF4-FFF2-40B4-BE49-F238E27FC236}">
                  <a16:creationId xmlns:a16="http://schemas.microsoft.com/office/drawing/2014/main" id="{054C754A-3A62-4718-9C31-3CC116E24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6" y="6291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  <a:r>
                <a:rPr lang="ja-JP" altLang="en-US" sz="1200">
                  <a:latin typeface="Times New Roman" panose="02020603050405020304" pitchFamily="18" charset="0"/>
                </a:rPr>
                <a:t>’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BB945-6C12-4D0C-B91F-009673801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3027363"/>
            <a:ext cx="2854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70C0"/>
                </a:solidFill>
              </a:rPr>
              <a:t>Bucket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25B89-4AFF-4762-AD01-F220FB9C2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4046538"/>
            <a:ext cx="28543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70C0"/>
                </a:solidFill>
              </a:rPr>
              <a:t>Buckets, not stored continuously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C29DD8-B4B7-46EF-94AD-13190AD532C9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5124450" y="3257550"/>
            <a:ext cx="936625" cy="0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3AD3B-E016-41F7-BFDE-9DC5503A077B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6225" y="4419600"/>
            <a:ext cx="706438" cy="0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7CFDE7E0-ED08-462B-A5AD-133B11FE2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4B6B5060-7A7B-4742-ADAE-91E83272A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534400" cy="4953000"/>
          </a:xfrm>
        </p:spPr>
        <p:txBody>
          <a:bodyPr/>
          <a:lstStyle/>
          <a:p>
            <a:pPr>
              <a:spcBef>
                <a:spcPts val="1725"/>
              </a:spcBef>
            </a:pPr>
            <a:r>
              <a:rPr lang="en-US" altLang="en-US" sz="2200" dirty="0"/>
              <a:t>Directory contains only pointers to buckets (no keys)</a:t>
            </a:r>
          </a:p>
          <a:p>
            <a:pPr>
              <a:spcBef>
                <a:spcPts val="1725"/>
              </a:spcBef>
            </a:pPr>
            <a:r>
              <a:rPr lang="en-US" altLang="en-US" sz="2200" dirty="0"/>
              <a:t>Use some hash function to generate  a </a:t>
            </a:r>
            <a:r>
              <a:rPr lang="en-US" altLang="en-US" sz="2200" b="1" i="1" dirty="0" err="1"/>
              <a:t>pseudokey</a:t>
            </a:r>
            <a:r>
              <a:rPr lang="en-US" altLang="en-US" sz="2200" dirty="0"/>
              <a:t> of b-bits (typically b=32)</a:t>
            </a:r>
          </a:p>
          <a:p>
            <a:pPr>
              <a:spcBef>
                <a:spcPts val="1725"/>
              </a:spcBef>
            </a:pPr>
            <a:r>
              <a:rPr lang="en-US" altLang="en-US" sz="2200" dirty="0"/>
              <a:t>Use the first (or last</a:t>
            </a:r>
            <a:r>
              <a:rPr lang="en-US" altLang="en-US" sz="2200"/>
              <a:t>) </a:t>
            </a:r>
            <a:r>
              <a:rPr lang="en-US" altLang="en-US" sz="2200" b="1" i="1" dirty="0"/>
              <a:t>d</a:t>
            </a:r>
            <a:r>
              <a:rPr lang="en-US" altLang="en-US" sz="2200"/>
              <a:t> </a:t>
            </a:r>
            <a:r>
              <a:rPr lang="en-US" altLang="en-US" sz="2200" dirty="0"/>
              <a:t>bits to find the offset of the bucket pointer in the directory.</a:t>
            </a:r>
          </a:p>
          <a:p>
            <a:pPr>
              <a:spcBef>
                <a:spcPts val="1725"/>
              </a:spcBef>
            </a:pPr>
            <a:r>
              <a:rPr lang="en-US" altLang="en-US" sz="2200" b="1" i="1" dirty="0"/>
              <a:t>d</a:t>
            </a:r>
            <a:r>
              <a:rPr lang="en-US" altLang="en-US" sz="2200" dirty="0"/>
              <a:t> is called the (global) </a:t>
            </a:r>
            <a:r>
              <a:rPr lang="en-US" altLang="en-US" sz="2200" b="1" i="1" dirty="0"/>
              <a:t>directory depth</a:t>
            </a:r>
            <a:r>
              <a:rPr lang="en-US" altLang="en-US" sz="2200" dirty="0"/>
              <a:t>. It may be stored in the directory</a:t>
            </a:r>
          </a:p>
          <a:p>
            <a:pPr>
              <a:spcBef>
                <a:spcPts val="1725"/>
              </a:spcBef>
            </a:pPr>
            <a:r>
              <a:rPr lang="en-US" altLang="en-US" sz="2200" dirty="0"/>
              <a:t>In each bucket a local depth </a:t>
            </a:r>
            <a:r>
              <a:rPr lang="en-US" altLang="en-US" sz="2200" b="1" i="1" dirty="0"/>
              <a:t>d'</a:t>
            </a:r>
            <a:r>
              <a:rPr lang="en-US" altLang="en-US" sz="2200" dirty="0"/>
              <a:t> is stored indicating the most (or least) significant bits common to all keys in that bucket (</a:t>
            </a:r>
            <a:r>
              <a:rPr lang="en-US" altLang="en-US" sz="2200" b="1" i="1" dirty="0"/>
              <a:t>d'</a:t>
            </a:r>
            <a:r>
              <a:rPr lang="en-US" altLang="en-US" sz="2200" b="1" i="1" dirty="0">
                <a:sym typeface="Symbol" panose="05050102010706020507" pitchFamily="18" charset="2"/>
              </a:rPr>
              <a:t></a:t>
            </a:r>
            <a:r>
              <a:rPr lang="en-US" altLang="en-US" sz="2200" b="1" i="1" dirty="0"/>
              <a:t> d</a:t>
            </a:r>
            <a:r>
              <a:rPr lang="en-US" altLang="en-US" sz="2200" dirty="0"/>
              <a:t>)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14694A4C-F030-494A-9979-125F4366EF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 – File Growth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18D56C46-1064-46C3-8DCF-46ECC4FB2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3124200"/>
          </a:xfrm>
        </p:spPr>
        <p:txBody>
          <a:bodyPr/>
          <a:lstStyle/>
          <a:p>
            <a:pPr>
              <a:spcBef>
                <a:spcPts val="1725"/>
              </a:spcBef>
            </a:pPr>
            <a:r>
              <a:rPr lang="en-US" altLang="en-US" sz="2200"/>
              <a:t>No overflow buckets. New buckets are added one by one.</a:t>
            </a:r>
          </a:p>
          <a:p>
            <a:pPr>
              <a:spcBef>
                <a:spcPts val="1725"/>
              </a:spcBef>
            </a:pPr>
            <a:r>
              <a:rPr lang="en-US" altLang="en-US" sz="2200"/>
              <a:t>When a bucket B with local depth </a:t>
            </a:r>
            <a:r>
              <a:rPr lang="en-US" altLang="en-US" sz="2200" b="1" i="1"/>
              <a:t>d'</a:t>
            </a:r>
            <a:r>
              <a:rPr lang="en-US" altLang="en-US" sz="2200"/>
              <a:t> overflows, B is split into two buckets and all keys are rehash using </a:t>
            </a:r>
            <a:r>
              <a:rPr lang="en-US" altLang="en-US" sz="2200" b="1" i="1"/>
              <a:t>d'+1</a:t>
            </a:r>
            <a:r>
              <a:rPr lang="en-US" altLang="en-US" sz="2200"/>
              <a:t> bits</a:t>
            </a:r>
          </a:p>
          <a:p>
            <a:pPr>
              <a:spcBef>
                <a:spcPts val="1725"/>
              </a:spcBef>
            </a:pPr>
            <a:r>
              <a:rPr lang="en-US" altLang="en-US" sz="2200"/>
              <a:t>If after a split, </a:t>
            </a:r>
            <a:r>
              <a:rPr lang="en-US" altLang="en-US" sz="2200" b="1" i="1"/>
              <a:t>d' &gt; d</a:t>
            </a:r>
            <a:r>
              <a:rPr lang="en-US" altLang="en-US" sz="2200"/>
              <a:t>, double the size of the directory (</a:t>
            </a:r>
            <a:r>
              <a:rPr lang="en-US" altLang="en-US" sz="2200" b="1" i="1"/>
              <a:t>d=d+1</a:t>
            </a:r>
            <a:r>
              <a:rPr lang="en-US" altLang="en-US" sz="2200"/>
              <a:t>) to accommodate the growth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84A22E00-4648-4B12-9F8A-C49C7371E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(Records/Columns) on Disk</a:t>
            </a:r>
          </a:p>
        </p:txBody>
      </p:sp>
      <p:pic>
        <p:nvPicPr>
          <p:cNvPr id="13314" name="Picture 6">
            <a:extLst>
              <a:ext uri="{FF2B5EF4-FFF2-40B4-BE49-F238E27FC236}">
                <a16:creationId xmlns:a16="http://schemas.microsoft.com/office/drawing/2014/main" id="{E6FE22DE-0195-4803-8843-83BDE0EC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31491" r="29761"/>
          <a:stretch>
            <a:fillRect/>
          </a:stretch>
        </p:blipFill>
        <p:spPr bwMode="auto">
          <a:xfrm>
            <a:off x="457200" y="2863850"/>
            <a:ext cx="82296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D85112-A225-4417-AF74-283C19BE9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95600"/>
            <a:ext cx="5105400" cy="381000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Arial" panose="020B0604020202020204" pitchFamily="34" charset="0"/>
              </a:rPr>
              <a:t>Data 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787283-D715-4136-93B3-5C319767C603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276600"/>
            <a:ext cx="5105400" cy="1143000"/>
            <a:chOff x="1447800" y="2940050"/>
            <a:chExt cx="5105400" cy="1143000"/>
          </a:xfrm>
        </p:grpSpPr>
        <p:sp>
          <p:nvSpPr>
            <p:cNvPr id="13330" name="Rectangle 8">
              <a:extLst>
                <a:ext uri="{FF2B5EF4-FFF2-40B4-BE49-F238E27FC236}">
                  <a16:creationId xmlns:a16="http://schemas.microsoft.com/office/drawing/2014/main" id="{8674C76A-0F6E-4088-BCD0-173CA1701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2940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1</a:t>
              </a:r>
            </a:p>
          </p:txBody>
        </p:sp>
        <p:sp>
          <p:nvSpPr>
            <p:cNvPr id="13331" name="Rectangle 9">
              <a:extLst>
                <a:ext uri="{FF2B5EF4-FFF2-40B4-BE49-F238E27FC236}">
                  <a16:creationId xmlns:a16="http://schemas.microsoft.com/office/drawing/2014/main" id="{D697B24E-2C70-4A7B-9128-83A500340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321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2</a:t>
              </a:r>
            </a:p>
          </p:txBody>
        </p:sp>
        <p:sp>
          <p:nvSpPr>
            <p:cNvPr id="13332" name="Rectangle 10">
              <a:extLst>
                <a:ext uri="{FF2B5EF4-FFF2-40B4-BE49-F238E27FC236}">
                  <a16:creationId xmlns:a16="http://schemas.microsoft.com/office/drawing/2014/main" id="{DEDC37F2-184D-4E44-978E-0C15DA5B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702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6AD003-1D63-4B35-B95F-64F087EA9149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419600"/>
            <a:ext cx="5105400" cy="1524000"/>
            <a:chOff x="1447800" y="4083050"/>
            <a:chExt cx="5105400" cy="1524000"/>
          </a:xfrm>
        </p:grpSpPr>
        <p:sp>
          <p:nvSpPr>
            <p:cNvPr id="13326" name="Rectangle 11">
              <a:extLst>
                <a:ext uri="{FF2B5EF4-FFF2-40B4-BE49-F238E27FC236}">
                  <a16:creationId xmlns:a16="http://schemas.microsoft.com/office/drawing/2014/main" id="{662D244D-7847-4BE4-9AD5-4AB6034A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083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4</a:t>
              </a:r>
            </a:p>
          </p:txBody>
        </p:sp>
        <p:sp>
          <p:nvSpPr>
            <p:cNvPr id="13327" name="Rectangle 12">
              <a:extLst>
                <a:ext uri="{FF2B5EF4-FFF2-40B4-BE49-F238E27FC236}">
                  <a16:creationId xmlns:a16="http://schemas.microsoft.com/office/drawing/2014/main" id="{3A2F113D-9695-46C7-A11F-3EBF00BAA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464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5</a:t>
              </a:r>
            </a:p>
          </p:txBody>
        </p:sp>
        <p:sp>
          <p:nvSpPr>
            <p:cNvPr id="13328" name="Rectangle 14">
              <a:extLst>
                <a:ext uri="{FF2B5EF4-FFF2-40B4-BE49-F238E27FC236}">
                  <a16:creationId xmlns:a16="http://schemas.microsoft.com/office/drawing/2014/main" id="{368D20CB-B396-44D8-841C-43DE35E04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845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6</a:t>
              </a:r>
            </a:p>
          </p:txBody>
        </p:sp>
        <p:sp>
          <p:nvSpPr>
            <p:cNvPr id="13329" name="Rectangle 15">
              <a:extLst>
                <a:ext uri="{FF2B5EF4-FFF2-40B4-BE49-F238E27FC236}">
                  <a16:creationId xmlns:a16="http://schemas.microsoft.com/office/drawing/2014/main" id="{DBA26BAC-22FF-4F28-AF21-86BF94AA9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5226050"/>
              <a:ext cx="5105400" cy="381000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buFont typeface="Monotype Sorts" pitchFamily="-84" charset="2"/>
                <a:buNone/>
              </a:pPr>
              <a:r>
                <a:rPr lang="en-US" altLang="en-US" b="1">
                  <a:latin typeface="Arial" panose="020B0604020202020204" pitchFamily="34" charset="0"/>
                </a:rPr>
                <a:t>Data 7</a:t>
              </a:r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46CE7B7D-B834-8B47-8DC7-2B3C8FD50291}"/>
              </a:ext>
            </a:extLst>
          </p:cNvPr>
          <p:cNvSpPr/>
          <p:nvPr/>
        </p:nvSpPr>
        <p:spPr bwMode="auto">
          <a:xfrm rot="5400000">
            <a:off x="838200" y="2209800"/>
            <a:ext cx="381000" cy="838200"/>
          </a:xfrm>
          <a:prstGeom prst="leftBrac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9" name="Left Brace 17">
            <a:extLst>
              <a:ext uri="{FF2B5EF4-FFF2-40B4-BE49-F238E27FC236}">
                <a16:creationId xmlns:a16="http://schemas.microsoft.com/office/drawing/2014/main" id="{8136F8DD-449E-4EF3-9B83-BE67EC051B2F}"/>
              </a:ext>
            </a:extLst>
          </p:cNvPr>
          <p:cNvSpPr>
            <a:spLocks/>
          </p:cNvSpPr>
          <p:nvPr/>
        </p:nvSpPr>
        <p:spPr bwMode="auto">
          <a:xfrm rot="5400000">
            <a:off x="3771900" y="114300"/>
            <a:ext cx="457200" cy="4953000"/>
          </a:xfrm>
          <a:prstGeom prst="leftBrace">
            <a:avLst>
              <a:gd name="adj1" fmla="val 8326"/>
              <a:gd name="adj2" fmla="val 50000"/>
            </a:avLst>
          </a:prstGeom>
          <a:solidFill>
            <a:srgbClr val="C5D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D5098-DD15-EB45-8224-DEF85A0BAA2C}"/>
              </a:ext>
            </a:extLst>
          </p:cNvPr>
          <p:cNvSpPr txBox="1"/>
          <p:nvPr/>
        </p:nvSpPr>
        <p:spPr>
          <a:xfrm>
            <a:off x="381000" y="1219200"/>
            <a:ext cx="1295400" cy="1204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solidFill>
                  <a:srgbClr val="800000"/>
                </a:solidFill>
                <a:latin typeface="+mj-lt"/>
                <a:ea typeface="ＭＳ Ｐゴシック" charset="0"/>
                <a:cs typeface="ＭＳ Ｐゴシック" charset="0"/>
              </a:rPr>
              <a:t>Address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solidFill>
                  <a:srgbClr val="800000"/>
                </a:solidFill>
                <a:latin typeface="+mj-lt"/>
                <a:ea typeface="ＭＳ Ｐゴシック" charset="0"/>
                <a:cs typeface="ＭＳ Ｐゴシック" charset="0"/>
              </a:rPr>
              <a:t>(offset)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sz="1800" dirty="0">
                <a:solidFill>
                  <a:srgbClr val="800000"/>
                </a:solidFill>
                <a:latin typeface="+mj-lt"/>
                <a:ea typeface="ＭＳ Ｐゴシック" charset="0"/>
                <a:cs typeface="ＭＳ Ｐゴシック" charset="0"/>
              </a:rPr>
              <a:t>not stored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24CDD-6ED5-5A46-99B6-17637041946F}"/>
              </a:ext>
            </a:extLst>
          </p:cNvPr>
          <p:cNvSpPr txBox="1"/>
          <p:nvPr/>
        </p:nvSpPr>
        <p:spPr>
          <a:xfrm>
            <a:off x="3352800" y="1219200"/>
            <a:ext cx="12954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en-US" dirty="0">
                <a:solidFill>
                  <a:srgbClr val="0000FF"/>
                </a:solidFill>
                <a:latin typeface="+mj-lt"/>
                <a:ea typeface="ＭＳ Ｐゴシック" charset="0"/>
                <a:cs typeface="ＭＳ Ｐゴシック" charset="0"/>
              </a:rPr>
              <a:t>Stored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D7BB00-84AB-450F-A2DF-1D856A9A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895600"/>
            <a:ext cx="1371600" cy="304800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Arial" panose="020B0604020202020204" pitchFamily="34" charset="0"/>
              </a:rPr>
              <a:t>Block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4D659-5731-4F6B-A967-406270B5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419600"/>
            <a:ext cx="1371600" cy="304800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Arial" panose="020B0604020202020204" pitchFamily="34" charset="0"/>
              </a:rPr>
              <a:t>Block 1</a:t>
            </a:r>
          </a:p>
        </p:txBody>
      </p:sp>
      <p:sp>
        <p:nvSpPr>
          <p:cNvPr id="13324" name="Rectangle 22">
            <a:extLst>
              <a:ext uri="{FF2B5EF4-FFF2-40B4-BE49-F238E27FC236}">
                <a16:creationId xmlns:a16="http://schemas.microsoft.com/office/drawing/2014/main" id="{7054DC0B-18B9-48AB-BAE1-5F3AB3BAF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209800"/>
            <a:ext cx="22098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3325" name="TextBox 1">
            <a:extLst>
              <a:ext uri="{FF2B5EF4-FFF2-40B4-BE49-F238E27FC236}">
                <a16:creationId xmlns:a16="http://schemas.microsoft.com/office/drawing/2014/main" id="{9BBC2036-6587-4E47-9EB6-5B6C48EA3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0" y="1828800"/>
            <a:ext cx="1841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D0E75CF4-0CB9-4BB3-9888-3DC71459A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C0E65D06-6AF6-42A4-BEFD-8348A7E031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/>
              <a:t>Use the least significant bits as bucket keys</a:t>
            </a:r>
          </a:p>
          <a:p>
            <a:pPr>
              <a:lnSpc>
                <a:spcPct val="150000"/>
              </a:lnSpc>
            </a:pPr>
            <a:r>
              <a:rPr lang="en-US" altLang="en-US"/>
              <a:t>Each bucket can hold three records</a:t>
            </a:r>
          </a:p>
          <a:p>
            <a:pPr>
              <a:lnSpc>
                <a:spcPct val="150000"/>
              </a:lnSpc>
            </a:pPr>
            <a:r>
              <a:rPr lang="en-US" altLang="en-US"/>
              <a:t>The keys to insert are 1,4,3,0,6,8,5,7,16,12,9,13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25BCFA65-B3E1-4A96-97F6-99F57E8898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2422108-D794-401C-84A4-5668EE3F8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0CAD8E5-2781-45E4-B521-4AF4B5EE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33D7043-5968-49AB-8C39-AD63F9D7B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EB85CA26-7153-420D-BA25-E4C77AC38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1135F723-CF85-4E23-8EB9-D40C793E4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B694B256-D156-41D3-9D5D-37F659C23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5334000"/>
            <a:ext cx="1271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8/100</a:t>
            </a:r>
            <a:r>
              <a:rPr lang="en-US" altLang="en-US" u="sng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9814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591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676650" y="142875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2955" name="TextBox 33">
            <a:extLst>
              <a:ext uri="{FF2B5EF4-FFF2-40B4-BE49-F238E27FC236}">
                <a16:creationId xmlns:a16="http://schemas.microsoft.com/office/drawing/2014/main" id="{974181B3-0B78-4CEA-BC04-F3EAADCDC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113" y="1350963"/>
            <a:ext cx="357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4819650" y="2511425"/>
            <a:ext cx="1182688" cy="13731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5838825" y="38846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2958" name="TextBox 38">
            <a:extLst>
              <a:ext uri="{FF2B5EF4-FFF2-40B4-BE49-F238E27FC236}">
                <a16:creationId xmlns:a16="http://schemas.microsoft.com/office/drawing/2014/main" id="{71585BB0-FA33-4A94-B047-8FA6AF61C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8100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3748088" y="2109788"/>
            <a:ext cx="538162" cy="42068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 bwMode="auto">
          <a:xfrm>
            <a:off x="4895850" y="2109788"/>
            <a:ext cx="514350" cy="40163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115C771-F096-4A94-864F-891A1A5B2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3" y="2584450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1/0001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0ACB65-632E-4B8A-A157-D55904FC2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325" y="2952750"/>
            <a:ext cx="110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3/0011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3113088" y="2530475"/>
            <a:ext cx="1270000" cy="1357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3028950" y="38909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DB6959-82BE-4147-AA8C-7AD7DA45B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388" y="2605088"/>
            <a:ext cx="1127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4/0100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9EEC64-F999-4870-A473-97A460FFE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29733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0/0000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DEC5C5-6EE2-44EF-BD58-0CD967BE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0" y="3341688"/>
            <a:ext cx="1104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6/0110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44" grpId="0"/>
      <p:bldP spid="45" grpId="0"/>
      <p:bldP spid="55" grpId="0"/>
      <p:bldP spid="56" grpId="0"/>
      <p:bldP spid="5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CC211C53-91B6-444D-AB27-D79CBB76D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165" name="TextBox 33">
            <a:extLst>
              <a:ext uri="{FF2B5EF4-FFF2-40B4-BE49-F238E27FC236}">
                <a16:creationId xmlns:a16="http://schemas.microsoft.com/office/drawing/2014/main" id="{4571CB14-FE36-41E0-B028-323A51EDC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5503863" y="2963863"/>
            <a:ext cx="1155700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5449888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3976" name="TextBox 38">
            <a:extLst>
              <a:ext uri="{FF2B5EF4-FFF2-40B4-BE49-F238E27FC236}">
                <a16:creationId xmlns:a16="http://schemas.microsoft.com/office/drawing/2014/main" id="{829EE07C-1DBC-4DC4-BE3F-D4EC19125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5" y="4262438"/>
            <a:ext cx="425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>
            <a:off x="3695700" y="2095500"/>
            <a:ext cx="246063" cy="8794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5572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979" name="TextBox 43">
            <a:extLst>
              <a:ext uri="{FF2B5EF4-FFF2-40B4-BE49-F238E27FC236}">
                <a16:creationId xmlns:a16="http://schemas.microsoft.com/office/drawing/2014/main" id="{A7B4A496-0371-4659-A2BC-5A291F9D6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3000375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83980" name="TextBox 44">
            <a:extLst>
              <a:ext uri="{FF2B5EF4-FFF2-40B4-BE49-F238E27FC236}">
                <a16:creationId xmlns:a16="http://schemas.microsoft.com/office/drawing/2014/main" id="{C190832A-2E68-4B99-970A-C70F755F6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367088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 bwMode="auto">
          <a:xfrm>
            <a:off x="4914900" y="2095500"/>
            <a:ext cx="11668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984" name="TextBox 9">
            <a:extLst>
              <a:ext uri="{FF2B5EF4-FFF2-40B4-BE49-F238E27FC236}">
                <a16:creationId xmlns:a16="http://schemas.microsoft.com/office/drawing/2014/main" id="{7E68FA97-79AA-4912-BF59-1FBF5A986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83985" name="TextBox 12">
            <a:extLst>
              <a:ext uri="{FF2B5EF4-FFF2-40B4-BE49-F238E27FC236}">
                <a16:creationId xmlns:a16="http://schemas.microsoft.com/office/drawing/2014/main" id="{9B54298C-C4E5-4167-8D81-A0BA011C6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83986" name="TextBox 14">
            <a:extLst>
              <a:ext uri="{FF2B5EF4-FFF2-40B4-BE49-F238E27FC236}">
                <a16:creationId xmlns:a16="http://schemas.microsoft.com/office/drawing/2014/main" id="{F985F489-DEE0-4124-BEBE-B702C5C14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83987" name="TextBox 16">
            <a:extLst>
              <a:ext uri="{FF2B5EF4-FFF2-40B4-BE49-F238E27FC236}">
                <a16:creationId xmlns:a16="http://schemas.microsoft.com/office/drawing/2014/main" id="{B2E62DAB-DDA0-4772-AAB7-E9F8225D4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83988" name="TextBox 18">
            <a:extLst>
              <a:ext uri="{FF2B5EF4-FFF2-40B4-BE49-F238E27FC236}">
                <a16:creationId xmlns:a16="http://schemas.microsoft.com/office/drawing/2014/main" id="{A9AAF7FC-139E-4792-A8E7-7EBEE907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grpSp>
        <p:nvGrpSpPr>
          <p:cNvPr id="83989" name="Group 2">
            <a:extLst>
              <a:ext uri="{FF2B5EF4-FFF2-40B4-BE49-F238E27FC236}">
                <a16:creationId xmlns:a16="http://schemas.microsoft.com/office/drawing/2014/main" id="{97CDA04A-3223-4D52-A51A-1D2F438DA785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2974975"/>
            <a:ext cx="1265237" cy="1663700"/>
            <a:chOff x="2576513" y="2963863"/>
            <a:chExt cx="1265237" cy="16637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FE1087-E796-B74B-A637-48773D46B724}"/>
                </a:ext>
              </a:extLst>
            </p:cNvPr>
            <p:cNvSpPr/>
            <p:nvPr/>
          </p:nvSpPr>
          <p:spPr bwMode="auto">
            <a:xfrm>
              <a:off x="2649538" y="2963863"/>
              <a:ext cx="1192212" cy="1357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467CC-BE41-BF42-A81A-1FA7B1834EB3}"/>
                </a:ext>
              </a:extLst>
            </p:cNvPr>
            <p:cNvSpPr/>
            <p:nvPr/>
          </p:nvSpPr>
          <p:spPr bwMode="auto">
            <a:xfrm>
              <a:off x="2576513" y="4321176"/>
              <a:ext cx="304800" cy="3063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3994" name="TextBox 54">
              <a:extLst>
                <a:ext uri="{FF2B5EF4-FFF2-40B4-BE49-F238E27FC236}">
                  <a16:creationId xmlns:a16="http://schemas.microsoft.com/office/drawing/2014/main" id="{ACCE9139-285E-461C-9B3C-91CBE6D7F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513" y="3036888"/>
              <a:ext cx="1127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4/0100</a:t>
              </a:r>
            </a:p>
          </p:txBody>
        </p:sp>
        <p:sp>
          <p:nvSpPr>
            <p:cNvPr id="83995" name="TextBox 55">
              <a:extLst>
                <a:ext uri="{FF2B5EF4-FFF2-40B4-BE49-F238E27FC236}">
                  <a16:creationId xmlns:a16="http://schemas.microsoft.com/office/drawing/2014/main" id="{526F1AE4-560F-4744-8B86-67A5B9B02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3405188"/>
              <a:ext cx="1127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0/0000</a:t>
              </a:r>
            </a:p>
          </p:txBody>
        </p:sp>
        <p:sp>
          <p:nvSpPr>
            <p:cNvPr id="83996" name="TextBox 55">
              <a:extLst>
                <a:ext uri="{FF2B5EF4-FFF2-40B4-BE49-F238E27FC236}">
                  <a16:creationId xmlns:a16="http://schemas.microsoft.com/office/drawing/2014/main" id="{529D56E5-FB80-49A2-936C-EC818F2C9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513" y="3745707"/>
              <a:ext cx="1104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6/0110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5E9418-D90F-F149-9C3B-F1B28080EF7D}"/>
              </a:ext>
            </a:extLst>
          </p:cNvPr>
          <p:cNvCxnSpPr>
            <a:cxnSpLocks/>
            <a:stCxn id="31" idx="2"/>
            <a:endCxn id="53" idx="0"/>
          </p:cNvCxnSpPr>
          <p:nvPr/>
        </p:nvCxnSpPr>
        <p:spPr bwMode="auto">
          <a:xfrm flipH="1">
            <a:off x="3941763" y="2095500"/>
            <a:ext cx="363537" cy="8794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20">
            <a:extLst>
              <a:ext uri="{FF2B5EF4-FFF2-40B4-BE49-F238E27FC236}">
                <a16:creationId xmlns:a16="http://schemas.microsoft.com/office/drawing/2014/main" id="{CF4186C2-C818-4E01-B043-DC7483A84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5334000"/>
            <a:ext cx="1271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8/10</a:t>
            </a:r>
            <a:r>
              <a:rPr lang="en-US" altLang="en-US" u="sng"/>
              <a:t>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92165" grpId="0"/>
      <p:bldP spid="33" grpId="0" animBg="1"/>
      <p:bldP spid="36" grpId="0" animBg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C31D9675-C246-45F7-90E8-59E934757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86018" name="TextBox 9">
            <a:extLst>
              <a:ext uri="{FF2B5EF4-FFF2-40B4-BE49-F238E27FC236}">
                <a16:creationId xmlns:a16="http://schemas.microsoft.com/office/drawing/2014/main" id="{EDCF9D83-08DF-4676-A372-F69EF0494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86019" name="TextBox 12">
            <a:extLst>
              <a:ext uri="{FF2B5EF4-FFF2-40B4-BE49-F238E27FC236}">
                <a16:creationId xmlns:a16="http://schemas.microsoft.com/office/drawing/2014/main" id="{FF6EB7EC-0DC5-4F5F-8F2B-FFBA01E7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86020" name="TextBox 14">
            <a:extLst>
              <a:ext uri="{FF2B5EF4-FFF2-40B4-BE49-F238E27FC236}">
                <a16:creationId xmlns:a16="http://schemas.microsoft.com/office/drawing/2014/main" id="{A3500693-FC4F-46B0-B5D4-827A12CD5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86021" name="TextBox 16">
            <a:extLst>
              <a:ext uri="{FF2B5EF4-FFF2-40B4-BE49-F238E27FC236}">
                <a16:creationId xmlns:a16="http://schemas.microsoft.com/office/drawing/2014/main" id="{E34EBBC1-D402-4E63-90E5-B044FEEF0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86022" name="TextBox 18">
            <a:extLst>
              <a:ext uri="{FF2B5EF4-FFF2-40B4-BE49-F238E27FC236}">
                <a16:creationId xmlns:a16="http://schemas.microsoft.com/office/drawing/2014/main" id="{8D060B23-05FF-4A34-BE72-FA0D7F327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B3DA8096-B8F4-48FD-8CCB-2CBC9509F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6DAC0211-887A-428D-A373-90C1CC078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86421C46-C50C-4C36-B0CA-27946A6D5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6029" name="TextBox 33">
            <a:extLst>
              <a:ext uri="{FF2B5EF4-FFF2-40B4-BE49-F238E27FC236}">
                <a16:creationId xmlns:a16="http://schemas.microsoft.com/office/drawing/2014/main" id="{21D9D49F-38A4-47D2-B1E2-C655D6B75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5503863" y="2963863"/>
            <a:ext cx="1155700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5449888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6032" name="TextBox 38">
            <a:extLst>
              <a:ext uri="{FF2B5EF4-FFF2-40B4-BE49-F238E27FC236}">
                <a16:creationId xmlns:a16="http://schemas.microsoft.com/office/drawing/2014/main" id="{403D27B3-70DE-4DEE-8FCD-8E15EFD31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2418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3246438" y="2095500"/>
            <a:ext cx="449262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5572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035" name="TextBox 43">
            <a:extLst>
              <a:ext uri="{FF2B5EF4-FFF2-40B4-BE49-F238E27FC236}">
                <a16:creationId xmlns:a16="http://schemas.microsoft.com/office/drawing/2014/main" id="{DD534223-DC47-4772-A6E3-F1D90F388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3000375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86036" name="TextBox 44">
            <a:extLst>
              <a:ext uri="{FF2B5EF4-FFF2-40B4-BE49-F238E27FC236}">
                <a16:creationId xmlns:a16="http://schemas.microsoft.com/office/drawing/2014/main" id="{424A7AF4-3FF8-411E-8D85-483989294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367088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2649538" y="2963863"/>
            <a:ext cx="1192212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2576513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6039" name="TextBox 54">
            <a:extLst>
              <a:ext uri="{FF2B5EF4-FFF2-40B4-BE49-F238E27FC236}">
                <a16:creationId xmlns:a16="http://schemas.microsoft.com/office/drawing/2014/main" id="{8483F3F9-F5EE-4BB8-83A9-ABC6BF0FD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513" y="30368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4/0100</a:t>
            </a:r>
          </a:p>
        </p:txBody>
      </p:sp>
      <p:sp>
        <p:nvSpPr>
          <p:cNvPr id="86040" name="TextBox 55">
            <a:extLst>
              <a:ext uri="{FF2B5EF4-FFF2-40B4-BE49-F238E27FC236}">
                <a16:creationId xmlns:a16="http://schemas.microsoft.com/office/drawing/2014/main" id="{CF7C97C1-7915-4D0E-90AC-0FCF91C9E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34051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13A9C-F36C-1F40-A822-5C582E3F9FB1}"/>
              </a:ext>
            </a:extLst>
          </p:cNvPr>
          <p:cNvSpPr/>
          <p:nvPr/>
        </p:nvSpPr>
        <p:spPr bwMode="auto">
          <a:xfrm>
            <a:off x="4076700" y="2963863"/>
            <a:ext cx="1192213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4013200" y="43164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6045" name="TextBox 41">
            <a:extLst>
              <a:ext uri="{FF2B5EF4-FFF2-40B4-BE49-F238E27FC236}">
                <a16:creationId xmlns:a16="http://schemas.microsoft.com/office/drawing/2014/main" id="{B87D73AF-55DC-4EAE-86D7-8CE973D35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3022600"/>
            <a:ext cx="110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 flipH="1">
            <a:off x="4673600" y="2079625"/>
            <a:ext cx="117475" cy="8842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</p:cNvCxnSpPr>
          <p:nvPr/>
        </p:nvCxnSpPr>
        <p:spPr bwMode="auto">
          <a:xfrm>
            <a:off x="4325938" y="2097088"/>
            <a:ext cx="1503362" cy="8493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8C0C08-051E-46E5-A8BA-A59A1E399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513" y="37576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8/1000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4DE8DC-A681-4307-BE14-F614C7D10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75126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5/0101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0" grpId="0"/>
      <p:bldP spid="6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32C404DB-ECF0-436F-9C39-5AB5D6881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88066" name="TextBox 9">
            <a:extLst>
              <a:ext uri="{FF2B5EF4-FFF2-40B4-BE49-F238E27FC236}">
                <a16:creationId xmlns:a16="http://schemas.microsoft.com/office/drawing/2014/main" id="{D31560CE-B377-417F-8044-1F0DEC0B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88067" name="TextBox 12">
            <a:extLst>
              <a:ext uri="{FF2B5EF4-FFF2-40B4-BE49-F238E27FC236}">
                <a16:creationId xmlns:a16="http://schemas.microsoft.com/office/drawing/2014/main" id="{BFEF497A-AC58-4813-891B-398DE18B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88068" name="TextBox 14">
            <a:extLst>
              <a:ext uri="{FF2B5EF4-FFF2-40B4-BE49-F238E27FC236}">
                <a16:creationId xmlns:a16="http://schemas.microsoft.com/office/drawing/2014/main" id="{38CEEEDB-A0C8-4B0D-8809-63BBA729F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88069" name="TextBox 16">
            <a:extLst>
              <a:ext uri="{FF2B5EF4-FFF2-40B4-BE49-F238E27FC236}">
                <a16:creationId xmlns:a16="http://schemas.microsoft.com/office/drawing/2014/main" id="{80C3B9C5-CD98-4732-923E-66D0C309B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88070" name="TextBox 18">
            <a:extLst>
              <a:ext uri="{FF2B5EF4-FFF2-40B4-BE49-F238E27FC236}">
                <a16:creationId xmlns:a16="http://schemas.microsoft.com/office/drawing/2014/main" id="{3D58683C-53B3-40B2-A1F3-0C9AACFA1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6412894-834D-41FE-A963-073CAC1B4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37476EF9-00FB-4C95-9820-167E3F2F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D842B05-C123-489F-8EAA-1984CA993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5334000"/>
            <a:ext cx="1276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7/01</a:t>
            </a:r>
            <a:r>
              <a:rPr lang="en-US" altLang="en-US" u="sng"/>
              <a:t>11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8077" name="TextBox 33">
            <a:extLst>
              <a:ext uri="{FF2B5EF4-FFF2-40B4-BE49-F238E27FC236}">
                <a16:creationId xmlns:a16="http://schemas.microsoft.com/office/drawing/2014/main" id="{FAAE3B91-3D1E-41AE-9693-2B42C9A73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5503863" y="2963863"/>
            <a:ext cx="1155700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5449888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080" name="TextBox 38">
            <a:extLst>
              <a:ext uri="{FF2B5EF4-FFF2-40B4-BE49-F238E27FC236}">
                <a16:creationId xmlns:a16="http://schemas.microsoft.com/office/drawing/2014/main" id="{F24A6190-8EEE-4DCF-ABB5-D6A255B6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2418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3246438" y="2095500"/>
            <a:ext cx="449262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5572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083" name="TextBox 43">
            <a:extLst>
              <a:ext uri="{FF2B5EF4-FFF2-40B4-BE49-F238E27FC236}">
                <a16:creationId xmlns:a16="http://schemas.microsoft.com/office/drawing/2014/main" id="{D2339EC7-7386-481E-95CD-31BC8D46B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3000375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88084" name="TextBox 44">
            <a:extLst>
              <a:ext uri="{FF2B5EF4-FFF2-40B4-BE49-F238E27FC236}">
                <a16:creationId xmlns:a16="http://schemas.microsoft.com/office/drawing/2014/main" id="{0970EB09-5E56-4330-A011-D42EB813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367088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2649538" y="2963863"/>
            <a:ext cx="1192212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2576513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8087" name="TextBox 54">
            <a:extLst>
              <a:ext uri="{FF2B5EF4-FFF2-40B4-BE49-F238E27FC236}">
                <a16:creationId xmlns:a16="http://schemas.microsoft.com/office/drawing/2014/main" id="{D60804C2-F897-494F-921A-643514802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513" y="30368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4/0100</a:t>
            </a:r>
          </a:p>
        </p:txBody>
      </p:sp>
      <p:sp>
        <p:nvSpPr>
          <p:cNvPr id="88088" name="TextBox 55">
            <a:extLst>
              <a:ext uri="{FF2B5EF4-FFF2-40B4-BE49-F238E27FC236}">
                <a16:creationId xmlns:a16="http://schemas.microsoft.com/office/drawing/2014/main" id="{87754E7A-822D-48BB-B9BC-0F0B3D683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34051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13A9C-F36C-1F40-A822-5C582E3F9FB1}"/>
              </a:ext>
            </a:extLst>
          </p:cNvPr>
          <p:cNvSpPr/>
          <p:nvPr/>
        </p:nvSpPr>
        <p:spPr bwMode="auto">
          <a:xfrm>
            <a:off x="4076700" y="2963863"/>
            <a:ext cx="1192213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4013200" y="43164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8093" name="TextBox 41">
            <a:extLst>
              <a:ext uri="{FF2B5EF4-FFF2-40B4-BE49-F238E27FC236}">
                <a16:creationId xmlns:a16="http://schemas.microsoft.com/office/drawing/2014/main" id="{19752531-B4F8-4763-8AD4-E305A4434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3022600"/>
            <a:ext cx="110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 bwMode="auto">
          <a:xfrm>
            <a:off x="4305300" y="2095500"/>
            <a:ext cx="368300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 bwMode="auto">
          <a:xfrm>
            <a:off x="4914900" y="2095500"/>
            <a:ext cx="11668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D64650-E7B8-41FF-AAB4-025ACD4C4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513" y="37576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8/1000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3B4927-8909-4B54-86B6-6C2F89DB9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75126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5/0101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0" grpId="0"/>
      <p:bldP spid="6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A8967CF0-C9D4-45A2-ADF5-4BF0791BE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90114" name="TextBox 9">
            <a:extLst>
              <a:ext uri="{FF2B5EF4-FFF2-40B4-BE49-F238E27FC236}">
                <a16:creationId xmlns:a16="http://schemas.microsoft.com/office/drawing/2014/main" id="{82DCAEB9-7BD4-423A-988E-BE5F8FC55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0115" name="TextBox 12">
            <a:extLst>
              <a:ext uri="{FF2B5EF4-FFF2-40B4-BE49-F238E27FC236}">
                <a16:creationId xmlns:a16="http://schemas.microsoft.com/office/drawing/2014/main" id="{26130126-C1F3-4F6A-80A3-CDE0C8A26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0116" name="TextBox 14">
            <a:extLst>
              <a:ext uri="{FF2B5EF4-FFF2-40B4-BE49-F238E27FC236}">
                <a16:creationId xmlns:a16="http://schemas.microsoft.com/office/drawing/2014/main" id="{950E9521-C5EC-4C86-8523-63398BB40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0117" name="TextBox 16">
            <a:extLst>
              <a:ext uri="{FF2B5EF4-FFF2-40B4-BE49-F238E27FC236}">
                <a16:creationId xmlns:a16="http://schemas.microsoft.com/office/drawing/2014/main" id="{EB2FB7DB-CEDB-47B8-978A-FF81CDE89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0118" name="TextBox 18">
            <a:extLst>
              <a:ext uri="{FF2B5EF4-FFF2-40B4-BE49-F238E27FC236}">
                <a16:creationId xmlns:a16="http://schemas.microsoft.com/office/drawing/2014/main" id="{E7A4349F-B26A-486A-BED0-A969660D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0119" name="TextBox 20">
            <a:extLst>
              <a:ext uri="{FF2B5EF4-FFF2-40B4-BE49-F238E27FC236}">
                <a16:creationId xmlns:a16="http://schemas.microsoft.com/office/drawing/2014/main" id="{A1683014-01C0-40F1-AA8E-B3C2C06BB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0120" name="TextBox 22">
            <a:extLst>
              <a:ext uri="{FF2B5EF4-FFF2-40B4-BE49-F238E27FC236}">
                <a16:creationId xmlns:a16="http://schemas.microsoft.com/office/drawing/2014/main" id="{D4B0BBF2-E829-4DE5-861F-9EFFB1CBC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E47BABCC-C189-440F-A53A-01B2541D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ACC99-78F4-46B4-9833-07271141B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463" y="5334000"/>
            <a:ext cx="1925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16/100</a:t>
            </a:r>
            <a:r>
              <a:rPr lang="en-US" altLang="en-US" u="sng"/>
              <a:t>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126" name="TextBox 33">
            <a:extLst>
              <a:ext uri="{FF2B5EF4-FFF2-40B4-BE49-F238E27FC236}">
                <a16:creationId xmlns:a16="http://schemas.microsoft.com/office/drawing/2014/main" id="{B8769719-F010-420F-BA95-C26404870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6121400" y="2971800"/>
            <a:ext cx="1155700" cy="13636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6067425" y="43354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129" name="TextBox 38">
            <a:extLst>
              <a:ext uri="{FF2B5EF4-FFF2-40B4-BE49-F238E27FC236}">
                <a16:creationId xmlns:a16="http://schemas.microsoft.com/office/drawing/2014/main" id="{B8FB7889-976F-48D2-BAC0-CBC8E933E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418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2473325" y="2095500"/>
            <a:ext cx="1222375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131" name="TextBox 43">
            <a:extLst>
              <a:ext uri="{FF2B5EF4-FFF2-40B4-BE49-F238E27FC236}">
                <a16:creationId xmlns:a16="http://schemas.microsoft.com/office/drawing/2014/main" id="{DC5A1726-B9F1-45EA-A1A6-FD5DA51F5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3014663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503892-2A59-4AD0-8AC5-BD5548CA4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3381375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7/0111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1876425" y="2963863"/>
            <a:ext cx="1192213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1803400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135" name="TextBox 54">
            <a:extLst>
              <a:ext uri="{FF2B5EF4-FFF2-40B4-BE49-F238E27FC236}">
                <a16:creationId xmlns:a16="http://schemas.microsoft.com/office/drawing/2014/main" id="{30E06523-EDDA-4386-A499-2CF9A5645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30368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4/0100</a:t>
            </a:r>
          </a:p>
        </p:txBody>
      </p:sp>
      <p:sp>
        <p:nvSpPr>
          <p:cNvPr id="90136" name="TextBox 55">
            <a:extLst>
              <a:ext uri="{FF2B5EF4-FFF2-40B4-BE49-F238E27FC236}">
                <a16:creationId xmlns:a16="http://schemas.microsoft.com/office/drawing/2014/main" id="{A3E22487-C267-4A0E-8551-55E20DF58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34051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13A9C-F36C-1F40-A822-5C582E3F9FB1}"/>
              </a:ext>
            </a:extLst>
          </p:cNvPr>
          <p:cNvSpPr/>
          <p:nvPr/>
        </p:nvSpPr>
        <p:spPr bwMode="auto">
          <a:xfrm>
            <a:off x="3303588" y="2963863"/>
            <a:ext cx="1192212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3240088" y="43164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141" name="TextBox 41">
            <a:extLst>
              <a:ext uri="{FF2B5EF4-FFF2-40B4-BE49-F238E27FC236}">
                <a16:creationId xmlns:a16="http://schemas.microsoft.com/office/drawing/2014/main" id="{163424A6-1B4A-4478-ADA9-18992E612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3022600"/>
            <a:ext cx="110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 bwMode="auto">
          <a:xfrm flipH="1">
            <a:off x="3900488" y="2095500"/>
            <a:ext cx="404812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143" name="TextBox 59">
            <a:extLst>
              <a:ext uri="{FF2B5EF4-FFF2-40B4-BE49-F238E27FC236}">
                <a16:creationId xmlns:a16="http://schemas.microsoft.com/office/drawing/2014/main" id="{F67F83B6-FF31-4483-83A3-C5BB4865F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37576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8/1000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9F986B-33F0-A741-8821-4AD3F59A62D2}"/>
              </a:ext>
            </a:extLst>
          </p:cNvPr>
          <p:cNvSpPr/>
          <p:nvPr/>
        </p:nvSpPr>
        <p:spPr bwMode="auto">
          <a:xfrm>
            <a:off x="4730750" y="2971800"/>
            <a:ext cx="1155700" cy="134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4676775" y="431800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0146" name="TextBox 48">
            <a:extLst>
              <a:ext uri="{FF2B5EF4-FFF2-40B4-BE49-F238E27FC236}">
                <a16:creationId xmlns:a16="http://schemas.microsoft.com/office/drawing/2014/main" id="{6BFCF1F0-4993-4ADE-99EC-88B98C8CE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997200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90147" name="TextBox 49">
            <a:extLst>
              <a:ext uri="{FF2B5EF4-FFF2-40B4-BE49-F238E27FC236}">
                <a16:creationId xmlns:a16="http://schemas.microsoft.com/office/drawing/2014/main" id="{D9A88114-EB67-47FF-A8DD-2D1A12FBB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639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5/0101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62EDAE-55E1-3940-9C4A-09F08B4EB984}"/>
              </a:ext>
            </a:extLst>
          </p:cNvPr>
          <p:cNvCxnSpPr>
            <a:cxnSpLocks/>
            <a:stCxn id="33" idx="2"/>
            <a:endCxn id="47" idx="0"/>
          </p:cNvCxnSpPr>
          <p:nvPr/>
        </p:nvCxnSpPr>
        <p:spPr bwMode="auto">
          <a:xfrm>
            <a:off x="4914900" y="2095500"/>
            <a:ext cx="393700" cy="876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B02863-B3CC-5C4B-BE30-542A2A7F8753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1174750" cy="876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7F589FB-583B-1C48-B51E-6E614416D9B4}"/>
              </a:ext>
            </a:extLst>
          </p:cNvPr>
          <p:cNvSpPr/>
          <p:nvPr/>
        </p:nvSpPr>
        <p:spPr bwMode="auto">
          <a:xfrm>
            <a:off x="6410325" y="2984500"/>
            <a:ext cx="1042988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8FC520-F724-A64B-8926-3A2749A0B49C}"/>
              </a:ext>
            </a:extLst>
          </p:cNvPr>
          <p:cNvSpPr/>
          <p:nvPr/>
        </p:nvSpPr>
        <p:spPr bwMode="auto">
          <a:xfrm>
            <a:off x="5114925" y="29845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A23FAC-F47F-A14D-A0D1-EB7A9BE11635}"/>
              </a:ext>
            </a:extLst>
          </p:cNvPr>
          <p:cNvSpPr/>
          <p:nvPr/>
        </p:nvSpPr>
        <p:spPr bwMode="auto">
          <a:xfrm>
            <a:off x="3806825" y="2997200"/>
            <a:ext cx="1042988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1140" name="Title 1">
            <a:extLst>
              <a:ext uri="{FF2B5EF4-FFF2-40B4-BE49-F238E27FC236}">
                <a16:creationId xmlns:a16="http://schemas.microsoft.com/office/drawing/2014/main" id="{C297835D-480E-45CD-A55C-F959650DD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2178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2787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1873250" y="1427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144" name="TextBox 33">
            <a:extLst>
              <a:ext uri="{FF2B5EF4-FFF2-40B4-BE49-F238E27FC236}">
                <a16:creationId xmlns:a16="http://schemas.microsoft.com/office/drawing/2014/main" id="{7B7B32B9-DB16-482C-88AD-9D7D921E0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349375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3752850" y="422275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146" name="TextBox 38">
            <a:extLst>
              <a:ext uri="{FF2B5EF4-FFF2-40B4-BE49-F238E27FC236}">
                <a16:creationId xmlns:a16="http://schemas.microsoft.com/office/drawing/2014/main" id="{B548F460-4867-4982-A2F2-9B419354C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4214813"/>
            <a:ext cx="38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74" idx="0"/>
          </p:cNvCxnSpPr>
          <p:nvPr/>
        </p:nvCxnSpPr>
        <p:spPr bwMode="auto">
          <a:xfrm flipH="1">
            <a:off x="2479675" y="2109788"/>
            <a:ext cx="3175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78" idx="0"/>
          </p:cNvCxnSpPr>
          <p:nvPr/>
        </p:nvCxnSpPr>
        <p:spPr bwMode="auto">
          <a:xfrm>
            <a:off x="4311650" y="2109788"/>
            <a:ext cx="1587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149" name="TextBox 43">
            <a:extLst>
              <a:ext uri="{FF2B5EF4-FFF2-40B4-BE49-F238E27FC236}">
                <a16:creationId xmlns:a16="http://schemas.microsoft.com/office/drawing/2014/main" id="{77D60780-8EC8-40F0-9324-A9BE9B050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3001963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3/0011</a:t>
            </a:r>
          </a:p>
        </p:txBody>
      </p:sp>
      <p:sp>
        <p:nvSpPr>
          <p:cNvPr id="91150" name="TextBox 44">
            <a:extLst>
              <a:ext uri="{FF2B5EF4-FFF2-40B4-BE49-F238E27FC236}">
                <a16:creationId xmlns:a16="http://schemas.microsoft.com/office/drawing/2014/main" id="{31ED63FE-49F4-4433-B810-DE4AC72AC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525" y="3368675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7/0111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3397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40068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110</a:t>
            </a:r>
          </a:p>
        </p:txBody>
      </p:sp>
      <p:sp>
        <p:nvSpPr>
          <p:cNvPr id="91153" name="TextBox 41">
            <a:extLst>
              <a:ext uri="{FF2B5EF4-FFF2-40B4-BE49-F238E27FC236}">
                <a16:creationId xmlns:a16="http://schemas.microsoft.com/office/drawing/2014/main" id="{CB10264A-7DF1-4C13-A123-731FB72B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032125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stCxn id="31" idx="2"/>
            <a:endCxn id="74" idx="0"/>
          </p:cNvCxnSpPr>
          <p:nvPr/>
        </p:nvCxnSpPr>
        <p:spPr bwMode="auto">
          <a:xfrm flipH="1">
            <a:off x="2479675" y="2109788"/>
            <a:ext cx="612775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  <a:endCxn id="78" idx="0"/>
          </p:cNvCxnSpPr>
          <p:nvPr/>
        </p:nvCxnSpPr>
        <p:spPr bwMode="auto">
          <a:xfrm>
            <a:off x="3702050" y="2109788"/>
            <a:ext cx="62547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1156" name="Group 2">
            <a:extLst>
              <a:ext uri="{FF2B5EF4-FFF2-40B4-BE49-F238E27FC236}">
                <a16:creationId xmlns:a16="http://schemas.microsoft.com/office/drawing/2014/main" id="{DE194E18-453E-46B1-B9FB-E65302AD5A21}"/>
              </a:ext>
            </a:extLst>
          </p:cNvPr>
          <p:cNvGrpSpPr>
            <a:grpSpLocks/>
          </p:cNvGrpSpPr>
          <p:nvPr/>
        </p:nvGrpSpPr>
        <p:grpSpPr bwMode="auto">
          <a:xfrm>
            <a:off x="1903413" y="2984500"/>
            <a:ext cx="1098550" cy="1524000"/>
            <a:chOff x="2427288" y="3003550"/>
            <a:chExt cx="1098550" cy="1524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E4EEDC3-84CB-1542-86C6-9EF236DD8EAB}"/>
                </a:ext>
              </a:extLst>
            </p:cNvPr>
            <p:cNvSpPr/>
            <p:nvPr/>
          </p:nvSpPr>
          <p:spPr bwMode="auto">
            <a:xfrm>
              <a:off x="2482850" y="3003550"/>
              <a:ext cx="1042988" cy="12176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179" name="TextBox 54">
              <a:extLst>
                <a:ext uri="{FF2B5EF4-FFF2-40B4-BE49-F238E27FC236}">
                  <a16:creationId xmlns:a16="http://schemas.microsoft.com/office/drawing/2014/main" id="{17CDBC3C-59B7-41CB-A2AF-8D02B67C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6188" y="3041650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4/0100</a:t>
              </a:r>
            </a:p>
          </p:txBody>
        </p:sp>
        <p:sp>
          <p:nvSpPr>
            <p:cNvPr id="91180" name="TextBox 55">
              <a:extLst>
                <a:ext uri="{FF2B5EF4-FFF2-40B4-BE49-F238E27FC236}">
                  <a16:creationId xmlns:a16="http://schemas.microsoft.com/office/drawing/2014/main" id="{5C1C2251-5E59-489F-9444-DAB8115D8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289" y="3415950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0/0000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A184B3-2FF3-B947-BE6B-4B954810FC6B}"/>
                </a:ext>
              </a:extLst>
            </p:cNvPr>
            <p:cNvSpPr/>
            <p:nvPr/>
          </p:nvSpPr>
          <p:spPr bwMode="auto">
            <a:xfrm>
              <a:off x="2427288" y="4221163"/>
              <a:ext cx="304800" cy="3063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r>
                <a:rPr lang="en-US" sz="1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1182" name="TextBox 59">
              <a:extLst>
                <a:ext uri="{FF2B5EF4-FFF2-40B4-BE49-F238E27FC236}">
                  <a16:creationId xmlns:a16="http://schemas.microsoft.com/office/drawing/2014/main" id="{51A55A4B-154E-4362-ACC2-87A585E4D5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650" y="3798093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8/1000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5084763" y="42037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158" name="TextBox 48">
            <a:extLst>
              <a:ext uri="{FF2B5EF4-FFF2-40B4-BE49-F238E27FC236}">
                <a16:creationId xmlns:a16="http://schemas.microsoft.com/office/drawing/2014/main" id="{AC760A55-023E-441B-9FA5-F29E8E345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3025775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1/0001</a:t>
            </a:r>
          </a:p>
        </p:txBody>
      </p:sp>
      <p:sp>
        <p:nvSpPr>
          <p:cNvPr id="91159" name="TextBox 49">
            <a:extLst>
              <a:ext uri="{FF2B5EF4-FFF2-40B4-BE49-F238E27FC236}">
                <a16:creationId xmlns:a16="http://schemas.microsoft.com/office/drawing/2014/main" id="{767A54EF-159D-4A53-85D6-68C2B77B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33718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5/0101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5588C6-5504-A545-819E-D087BF03921C}"/>
              </a:ext>
            </a:extLst>
          </p:cNvPr>
          <p:cNvSpPr/>
          <p:nvPr/>
        </p:nvSpPr>
        <p:spPr bwMode="auto">
          <a:xfrm>
            <a:off x="46164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FE8CCC-733F-3A42-B642-99D5C4590545}"/>
              </a:ext>
            </a:extLst>
          </p:cNvPr>
          <p:cNvSpPr/>
          <p:nvPr/>
        </p:nvSpPr>
        <p:spPr bwMode="auto">
          <a:xfrm>
            <a:off x="5226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F68427-2246-2A48-BA30-49EB3A3B6D81}"/>
              </a:ext>
            </a:extLst>
          </p:cNvPr>
          <p:cNvSpPr/>
          <p:nvPr/>
        </p:nvSpPr>
        <p:spPr bwMode="auto">
          <a:xfrm>
            <a:off x="5835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6F0D7C-0DF5-6D42-839D-56C4C6F1C089}"/>
              </a:ext>
            </a:extLst>
          </p:cNvPr>
          <p:cNvSpPr/>
          <p:nvPr/>
        </p:nvSpPr>
        <p:spPr bwMode="auto">
          <a:xfrm>
            <a:off x="6445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1546DCA-58AE-2F47-A8B7-2DDF54B4D5E0}"/>
              </a:ext>
            </a:extLst>
          </p:cNvPr>
          <p:cNvSpPr/>
          <p:nvPr/>
        </p:nvSpPr>
        <p:spPr bwMode="auto">
          <a:xfrm>
            <a:off x="6365875" y="4211638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F579A-9433-1B49-82F4-6B32EE6A206F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 bwMode="auto">
          <a:xfrm>
            <a:off x="4921250" y="2109788"/>
            <a:ext cx="7159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D094310-6650-164B-8B79-7A175B8B87F0}"/>
              </a:ext>
            </a:extLst>
          </p:cNvPr>
          <p:cNvCxnSpPr>
            <a:cxnSpLocks/>
            <a:stCxn id="67" idx="2"/>
            <a:endCxn id="79" idx="0"/>
          </p:cNvCxnSpPr>
          <p:nvPr/>
        </p:nvCxnSpPr>
        <p:spPr bwMode="auto">
          <a:xfrm>
            <a:off x="5530850" y="2109788"/>
            <a:ext cx="1063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013094-FDA3-C247-9872-DBA30D625651}"/>
              </a:ext>
            </a:extLst>
          </p:cNvPr>
          <p:cNvCxnSpPr>
            <a:cxnSpLocks/>
            <a:stCxn id="70" idx="2"/>
            <a:endCxn id="91149" idx="0"/>
          </p:cNvCxnSpPr>
          <p:nvPr/>
        </p:nvCxnSpPr>
        <p:spPr bwMode="auto">
          <a:xfrm>
            <a:off x="6140450" y="2109788"/>
            <a:ext cx="7921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CB6502B-306A-4349-BF91-D97F81754B3D}"/>
              </a:ext>
            </a:extLst>
          </p:cNvPr>
          <p:cNvCxnSpPr>
            <a:cxnSpLocks/>
            <a:stCxn id="71" idx="2"/>
            <a:endCxn id="91149" idx="0"/>
          </p:cNvCxnSpPr>
          <p:nvPr/>
        </p:nvCxnSpPr>
        <p:spPr bwMode="auto">
          <a:xfrm>
            <a:off x="6750050" y="2109788"/>
            <a:ext cx="1825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169" name="TextBox 9">
            <a:extLst>
              <a:ext uri="{FF2B5EF4-FFF2-40B4-BE49-F238E27FC236}">
                <a16:creationId xmlns:a16="http://schemas.microsoft.com/office/drawing/2014/main" id="{3581331D-30E1-4A54-8DBC-201794A1D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1170" name="TextBox 12">
            <a:extLst>
              <a:ext uri="{FF2B5EF4-FFF2-40B4-BE49-F238E27FC236}">
                <a16:creationId xmlns:a16="http://schemas.microsoft.com/office/drawing/2014/main" id="{6581549E-AA61-4B87-8AF0-45EB1BACE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1171" name="TextBox 14">
            <a:extLst>
              <a:ext uri="{FF2B5EF4-FFF2-40B4-BE49-F238E27FC236}">
                <a16:creationId xmlns:a16="http://schemas.microsoft.com/office/drawing/2014/main" id="{065F9EDE-D280-40F7-9807-5E9D49B51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1172" name="TextBox 16">
            <a:extLst>
              <a:ext uri="{FF2B5EF4-FFF2-40B4-BE49-F238E27FC236}">
                <a16:creationId xmlns:a16="http://schemas.microsoft.com/office/drawing/2014/main" id="{19E07C28-B211-4412-BC79-1BC5F99BE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1173" name="TextBox 18">
            <a:extLst>
              <a:ext uri="{FF2B5EF4-FFF2-40B4-BE49-F238E27FC236}">
                <a16:creationId xmlns:a16="http://schemas.microsoft.com/office/drawing/2014/main" id="{73426E4E-8352-41CD-87FC-75CD6233A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1174" name="TextBox 20">
            <a:extLst>
              <a:ext uri="{FF2B5EF4-FFF2-40B4-BE49-F238E27FC236}">
                <a16:creationId xmlns:a16="http://schemas.microsoft.com/office/drawing/2014/main" id="{2BDE39CE-F048-4579-BF4B-98B061452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1175" name="TextBox 22">
            <a:extLst>
              <a:ext uri="{FF2B5EF4-FFF2-40B4-BE49-F238E27FC236}">
                <a16:creationId xmlns:a16="http://schemas.microsoft.com/office/drawing/2014/main" id="{45185A63-49A6-41DF-826A-C763378D8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91176" name="TextBox 24">
            <a:extLst>
              <a:ext uri="{FF2B5EF4-FFF2-40B4-BE49-F238E27FC236}">
                <a16:creationId xmlns:a16="http://schemas.microsoft.com/office/drawing/2014/main" id="{CEF13263-4690-4180-A560-F93EC1F84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91177" name="TextBox 72">
            <a:extLst>
              <a:ext uri="{FF2B5EF4-FFF2-40B4-BE49-F238E27FC236}">
                <a16:creationId xmlns:a16="http://schemas.microsoft.com/office/drawing/2014/main" id="{6F0443C2-5E92-4270-9474-25C1421F8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463" y="5334000"/>
            <a:ext cx="1581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16/10</a:t>
            </a:r>
            <a:r>
              <a:rPr lang="en-US" altLang="en-US" u="sng"/>
              <a:t>000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7F589FB-583B-1C48-B51E-6E614416D9B4}"/>
              </a:ext>
            </a:extLst>
          </p:cNvPr>
          <p:cNvSpPr/>
          <p:nvPr/>
        </p:nvSpPr>
        <p:spPr bwMode="auto">
          <a:xfrm>
            <a:off x="6410325" y="2984500"/>
            <a:ext cx="1042988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8FC520-F724-A64B-8926-3A2749A0B49C}"/>
              </a:ext>
            </a:extLst>
          </p:cNvPr>
          <p:cNvSpPr/>
          <p:nvPr/>
        </p:nvSpPr>
        <p:spPr bwMode="auto">
          <a:xfrm>
            <a:off x="5114925" y="29845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A23FAC-F47F-A14D-A0D1-EB7A9BE11635}"/>
              </a:ext>
            </a:extLst>
          </p:cNvPr>
          <p:cNvSpPr/>
          <p:nvPr/>
        </p:nvSpPr>
        <p:spPr bwMode="auto">
          <a:xfrm>
            <a:off x="3806825" y="2997200"/>
            <a:ext cx="1042988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4EEDC3-84CB-1542-86C6-9EF236DD8EAB}"/>
              </a:ext>
            </a:extLst>
          </p:cNvPr>
          <p:cNvSpPr/>
          <p:nvPr/>
        </p:nvSpPr>
        <p:spPr bwMode="auto">
          <a:xfrm>
            <a:off x="2482850" y="3003550"/>
            <a:ext cx="1042988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2165" name="Title 1">
            <a:extLst>
              <a:ext uri="{FF2B5EF4-FFF2-40B4-BE49-F238E27FC236}">
                <a16:creationId xmlns:a16="http://schemas.microsoft.com/office/drawing/2014/main" id="{CD15CB3A-508E-4423-B7D7-B88B94817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2178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2787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1873250" y="1427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169" name="TextBox 33">
            <a:extLst>
              <a:ext uri="{FF2B5EF4-FFF2-40B4-BE49-F238E27FC236}">
                <a16:creationId xmlns:a16="http://schemas.microsoft.com/office/drawing/2014/main" id="{685A161B-C953-4B8C-B192-78B213386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349375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3752850" y="422275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171" name="TextBox 38">
            <a:extLst>
              <a:ext uri="{FF2B5EF4-FFF2-40B4-BE49-F238E27FC236}">
                <a16:creationId xmlns:a16="http://schemas.microsoft.com/office/drawing/2014/main" id="{D335BEBB-81F9-4139-94B4-0115937AB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4214813"/>
            <a:ext cx="38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1776413" y="2109788"/>
            <a:ext cx="706437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78" idx="0"/>
          </p:cNvCxnSpPr>
          <p:nvPr/>
        </p:nvCxnSpPr>
        <p:spPr bwMode="auto">
          <a:xfrm>
            <a:off x="4311650" y="2109788"/>
            <a:ext cx="1587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174" name="TextBox 43">
            <a:extLst>
              <a:ext uri="{FF2B5EF4-FFF2-40B4-BE49-F238E27FC236}">
                <a16:creationId xmlns:a16="http://schemas.microsoft.com/office/drawing/2014/main" id="{B725172A-97E5-41BF-924F-5FC5CB428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3001963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3/0011</a:t>
            </a:r>
          </a:p>
        </p:txBody>
      </p:sp>
      <p:sp>
        <p:nvSpPr>
          <p:cNvPr id="92175" name="TextBox 44">
            <a:extLst>
              <a:ext uri="{FF2B5EF4-FFF2-40B4-BE49-F238E27FC236}">
                <a16:creationId xmlns:a16="http://schemas.microsoft.com/office/drawing/2014/main" id="{E9273D46-CD84-4236-AC14-6AA6B66B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525" y="3368675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7/0111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1254125" y="2997200"/>
            <a:ext cx="1044575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1171575" y="42148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178" name="TextBox 54">
            <a:extLst>
              <a:ext uri="{FF2B5EF4-FFF2-40B4-BE49-F238E27FC236}">
                <a16:creationId xmlns:a16="http://schemas.microsoft.com/office/drawing/2014/main" id="{2269F447-9F2D-468E-93D9-5FA72A034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188" y="30416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4/0100</a:t>
            </a:r>
          </a:p>
        </p:txBody>
      </p:sp>
      <p:sp>
        <p:nvSpPr>
          <p:cNvPr id="92179" name="TextBox 55">
            <a:extLst>
              <a:ext uri="{FF2B5EF4-FFF2-40B4-BE49-F238E27FC236}">
                <a16:creationId xmlns:a16="http://schemas.microsoft.com/office/drawing/2014/main" id="{7E6197F9-9FA8-44BC-A852-D585A96EC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288" y="3025775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3397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40068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2427288" y="4221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183" name="TextBox 41">
            <a:extLst>
              <a:ext uri="{FF2B5EF4-FFF2-40B4-BE49-F238E27FC236}">
                <a16:creationId xmlns:a16="http://schemas.microsoft.com/office/drawing/2014/main" id="{8B89BD94-AAE3-41A0-A641-9DD1FD7FA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032125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stCxn id="31" idx="2"/>
            <a:endCxn id="74" idx="0"/>
          </p:cNvCxnSpPr>
          <p:nvPr/>
        </p:nvCxnSpPr>
        <p:spPr bwMode="auto">
          <a:xfrm flipH="1">
            <a:off x="3005138" y="2109788"/>
            <a:ext cx="87312" cy="8937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  <a:endCxn id="78" idx="0"/>
          </p:cNvCxnSpPr>
          <p:nvPr/>
        </p:nvCxnSpPr>
        <p:spPr bwMode="auto">
          <a:xfrm>
            <a:off x="3702050" y="2109788"/>
            <a:ext cx="62547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186" name="TextBox 59">
            <a:extLst>
              <a:ext uri="{FF2B5EF4-FFF2-40B4-BE49-F238E27FC236}">
                <a16:creationId xmlns:a16="http://schemas.microsoft.com/office/drawing/2014/main" id="{1F079C8A-5469-4DD8-941F-B76834F47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175" y="3379788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8/1000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5084763" y="42037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188" name="TextBox 48">
            <a:extLst>
              <a:ext uri="{FF2B5EF4-FFF2-40B4-BE49-F238E27FC236}">
                <a16:creationId xmlns:a16="http://schemas.microsoft.com/office/drawing/2014/main" id="{28157900-5204-43AC-B23A-C8D1D8D8D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3025775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1/0001</a:t>
            </a:r>
          </a:p>
        </p:txBody>
      </p:sp>
      <p:sp>
        <p:nvSpPr>
          <p:cNvPr id="92189" name="TextBox 49">
            <a:extLst>
              <a:ext uri="{FF2B5EF4-FFF2-40B4-BE49-F238E27FC236}">
                <a16:creationId xmlns:a16="http://schemas.microsoft.com/office/drawing/2014/main" id="{A956D44F-6AC1-4AD6-8FDF-8AF28E658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33718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5/0101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5588C6-5504-A545-819E-D087BF03921C}"/>
              </a:ext>
            </a:extLst>
          </p:cNvPr>
          <p:cNvSpPr/>
          <p:nvPr/>
        </p:nvSpPr>
        <p:spPr bwMode="auto">
          <a:xfrm>
            <a:off x="46164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FE8CCC-733F-3A42-B642-99D5C4590545}"/>
              </a:ext>
            </a:extLst>
          </p:cNvPr>
          <p:cNvSpPr/>
          <p:nvPr/>
        </p:nvSpPr>
        <p:spPr bwMode="auto">
          <a:xfrm>
            <a:off x="5226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F68427-2246-2A48-BA30-49EB3A3B6D81}"/>
              </a:ext>
            </a:extLst>
          </p:cNvPr>
          <p:cNvSpPr/>
          <p:nvPr/>
        </p:nvSpPr>
        <p:spPr bwMode="auto">
          <a:xfrm>
            <a:off x="5835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6F0D7C-0DF5-6D42-839D-56C4C6F1C089}"/>
              </a:ext>
            </a:extLst>
          </p:cNvPr>
          <p:cNvSpPr/>
          <p:nvPr/>
        </p:nvSpPr>
        <p:spPr bwMode="auto">
          <a:xfrm>
            <a:off x="6445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92194" name="TextBox 9">
            <a:extLst>
              <a:ext uri="{FF2B5EF4-FFF2-40B4-BE49-F238E27FC236}">
                <a16:creationId xmlns:a16="http://schemas.microsoft.com/office/drawing/2014/main" id="{C40BD67D-B2A8-4041-80E3-9B555D5B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2195" name="TextBox 12">
            <a:extLst>
              <a:ext uri="{FF2B5EF4-FFF2-40B4-BE49-F238E27FC236}">
                <a16:creationId xmlns:a16="http://schemas.microsoft.com/office/drawing/2014/main" id="{394094D2-8C51-4379-87AA-336B228EB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2196" name="TextBox 14">
            <a:extLst>
              <a:ext uri="{FF2B5EF4-FFF2-40B4-BE49-F238E27FC236}">
                <a16:creationId xmlns:a16="http://schemas.microsoft.com/office/drawing/2014/main" id="{0E45A56D-6688-4947-A7FC-D2FF0CE6E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2197" name="TextBox 16">
            <a:extLst>
              <a:ext uri="{FF2B5EF4-FFF2-40B4-BE49-F238E27FC236}">
                <a16:creationId xmlns:a16="http://schemas.microsoft.com/office/drawing/2014/main" id="{184F172E-3097-43E2-8FDC-4E7D7A9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2198" name="TextBox 18">
            <a:extLst>
              <a:ext uri="{FF2B5EF4-FFF2-40B4-BE49-F238E27FC236}">
                <a16:creationId xmlns:a16="http://schemas.microsoft.com/office/drawing/2014/main" id="{68F1D519-3FE9-47C0-82F5-4C5285578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2199" name="TextBox 20">
            <a:extLst>
              <a:ext uri="{FF2B5EF4-FFF2-40B4-BE49-F238E27FC236}">
                <a16:creationId xmlns:a16="http://schemas.microsoft.com/office/drawing/2014/main" id="{94E9DE55-4452-4D9F-8631-B84714F94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2200" name="TextBox 22">
            <a:extLst>
              <a:ext uri="{FF2B5EF4-FFF2-40B4-BE49-F238E27FC236}">
                <a16:creationId xmlns:a16="http://schemas.microsoft.com/office/drawing/2014/main" id="{9E19C3DB-ABCC-4A7C-AD17-57A193281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92201" name="TextBox 24">
            <a:extLst>
              <a:ext uri="{FF2B5EF4-FFF2-40B4-BE49-F238E27FC236}">
                <a16:creationId xmlns:a16="http://schemas.microsoft.com/office/drawing/2014/main" id="{664C143E-4ED7-45FB-8F85-D59D9FD82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B1FC78-27BB-4FFF-8D49-A65505BE4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340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6C6DE8-BF4D-4621-AA57-77D400070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533400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577E5A-EA54-41A7-842F-AB1A9A635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145D5B-9CBA-46E3-836C-02C5876EA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675" y="5334000"/>
            <a:ext cx="1406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13/1</a:t>
            </a:r>
            <a:r>
              <a:rPr lang="en-US" altLang="en-US" u="sng"/>
              <a:t>101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7BFE95-72AE-49E0-8C39-05F95CFDE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3732213"/>
            <a:ext cx="111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16/1000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1546DCA-58AE-2F47-A8B7-2DDF54B4D5E0}"/>
              </a:ext>
            </a:extLst>
          </p:cNvPr>
          <p:cNvSpPr/>
          <p:nvPr/>
        </p:nvSpPr>
        <p:spPr bwMode="auto">
          <a:xfrm>
            <a:off x="6365875" y="4211638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F579A-9433-1B49-82F4-6B32EE6A206F}"/>
              </a:ext>
            </a:extLst>
          </p:cNvPr>
          <p:cNvCxnSpPr>
            <a:cxnSpLocks/>
            <a:stCxn id="65" idx="2"/>
            <a:endCxn id="79" idx="0"/>
          </p:cNvCxnSpPr>
          <p:nvPr/>
        </p:nvCxnSpPr>
        <p:spPr bwMode="auto">
          <a:xfrm>
            <a:off x="4921250" y="2109788"/>
            <a:ext cx="7159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D094310-6650-164B-8B79-7A175B8B87F0}"/>
              </a:ext>
            </a:extLst>
          </p:cNvPr>
          <p:cNvCxnSpPr>
            <a:cxnSpLocks/>
            <a:stCxn id="67" idx="2"/>
            <a:endCxn id="79" idx="0"/>
          </p:cNvCxnSpPr>
          <p:nvPr/>
        </p:nvCxnSpPr>
        <p:spPr bwMode="auto">
          <a:xfrm>
            <a:off x="5530850" y="2109788"/>
            <a:ext cx="1063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013094-FDA3-C247-9872-DBA30D625651}"/>
              </a:ext>
            </a:extLst>
          </p:cNvPr>
          <p:cNvCxnSpPr>
            <a:cxnSpLocks/>
            <a:stCxn id="70" idx="2"/>
            <a:endCxn id="92174" idx="0"/>
          </p:cNvCxnSpPr>
          <p:nvPr/>
        </p:nvCxnSpPr>
        <p:spPr bwMode="auto">
          <a:xfrm>
            <a:off x="6140450" y="2109788"/>
            <a:ext cx="7921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CB6502B-306A-4349-BF91-D97F81754B3D}"/>
              </a:ext>
            </a:extLst>
          </p:cNvPr>
          <p:cNvCxnSpPr>
            <a:cxnSpLocks/>
            <a:stCxn id="71" idx="2"/>
            <a:endCxn id="92174" idx="0"/>
          </p:cNvCxnSpPr>
          <p:nvPr/>
        </p:nvCxnSpPr>
        <p:spPr bwMode="auto">
          <a:xfrm>
            <a:off x="6750050" y="2109788"/>
            <a:ext cx="1825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2A32035-84B3-48E6-81FD-965D4B15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3392488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12/1100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8F8FBC-C7CD-4009-90F4-F7267ECE1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3690938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9/1001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69" grpId="0"/>
      <p:bldP spid="72" grpId="0"/>
      <p:bldP spid="77" grpId="0"/>
      <p:bldP spid="89" grpId="0"/>
      <p:bldP spid="9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5CF7CF8-A37C-8743-97DF-1C2B000B80A7}"/>
              </a:ext>
            </a:extLst>
          </p:cNvPr>
          <p:cNvSpPr/>
          <p:nvPr/>
        </p:nvSpPr>
        <p:spPr bwMode="auto">
          <a:xfrm>
            <a:off x="4640263" y="2992438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F589FB-583B-1C48-B51E-6E614416D9B4}"/>
              </a:ext>
            </a:extLst>
          </p:cNvPr>
          <p:cNvSpPr/>
          <p:nvPr/>
        </p:nvSpPr>
        <p:spPr bwMode="auto">
          <a:xfrm>
            <a:off x="7261225" y="29845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8FC520-F724-A64B-8926-3A2749A0B49C}"/>
              </a:ext>
            </a:extLst>
          </p:cNvPr>
          <p:cNvSpPr/>
          <p:nvPr/>
        </p:nvSpPr>
        <p:spPr bwMode="auto">
          <a:xfrm>
            <a:off x="5965825" y="29845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A23FAC-F47F-A14D-A0D1-EB7A9BE11635}"/>
              </a:ext>
            </a:extLst>
          </p:cNvPr>
          <p:cNvSpPr/>
          <p:nvPr/>
        </p:nvSpPr>
        <p:spPr bwMode="auto">
          <a:xfrm>
            <a:off x="3371850" y="29972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4EEDC3-84CB-1542-86C6-9EF236DD8EAB}"/>
              </a:ext>
            </a:extLst>
          </p:cNvPr>
          <p:cNvSpPr/>
          <p:nvPr/>
        </p:nvSpPr>
        <p:spPr bwMode="auto">
          <a:xfrm>
            <a:off x="2049463" y="3003550"/>
            <a:ext cx="1042987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3190" name="Title 1">
            <a:extLst>
              <a:ext uri="{FF2B5EF4-FFF2-40B4-BE49-F238E27FC236}">
                <a16:creationId xmlns:a16="http://schemas.microsoft.com/office/drawing/2014/main" id="{6A580A19-840D-42FF-BB1E-E71FEF1DC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2178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2787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1873250" y="1427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194" name="TextBox 33">
            <a:extLst>
              <a:ext uri="{FF2B5EF4-FFF2-40B4-BE49-F238E27FC236}">
                <a16:creationId xmlns:a16="http://schemas.microsoft.com/office/drawing/2014/main" id="{D09CE407-C46C-44B2-A926-0CE65CE68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349375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3319463" y="422275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3196" name="TextBox 38">
            <a:extLst>
              <a:ext uri="{FF2B5EF4-FFF2-40B4-BE49-F238E27FC236}">
                <a16:creationId xmlns:a16="http://schemas.microsoft.com/office/drawing/2014/main" id="{CDFC4856-A0EC-4801-B7F8-22053F1A1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4164013"/>
            <a:ext cx="384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1343025" y="2109788"/>
            <a:ext cx="113982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78" idx="0"/>
          </p:cNvCxnSpPr>
          <p:nvPr/>
        </p:nvCxnSpPr>
        <p:spPr bwMode="auto">
          <a:xfrm flipH="1">
            <a:off x="3894138" y="2109788"/>
            <a:ext cx="417512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199" name="TextBox 43">
            <a:extLst>
              <a:ext uri="{FF2B5EF4-FFF2-40B4-BE49-F238E27FC236}">
                <a16:creationId xmlns:a16="http://schemas.microsoft.com/office/drawing/2014/main" id="{0E09529D-6E27-4E3E-93A3-B0D7BED0D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3001963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3/0011</a:t>
            </a:r>
          </a:p>
        </p:txBody>
      </p:sp>
      <p:sp>
        <p:nvSpPr>
          <p:cNvPr id="93200" name="TextBox 44">
            <a:extLst>
              <a:ext uri="{FF2B5EF4-FFF2-40B4-BE49-F238E27FC236}">
                <a16:creationId xmlns:a16="http://schemas.microsoft.com/office/drawing/2014/main" id="{AD4E8E35-50DB-4C47-809D-5CD9BFE84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013" y="3368675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7/0111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820738" y="2997200"/>
            <a:ext cx="1044575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738188" y="42148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203" name="TextBox 54">
            <a:extLst>
              <a:ext uri="{FF2B5EF4-FFF2-40B4-BE49-F238E27FC236}">
                <a16:creationId xmlns:a16="http://schemas.microsoft.com/office/drawing/2014/main" id="{5F6F4FCA-0A1C-4D1E-9430-26D8921CE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0416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4/0100</a:t>
            </a:r>
          </a:p>
        </p:txBody>
      </p:sp>
      <p:sp>
        <p:nvSpPr>
          <p:cNvPr id="93204" name="TextBox 55">
            <a:extLst>
              <a:ext uri="{FF2B5EF4-FFF2-40B4-BE49-F238E27FC236}">
                <a16:creationId xmlns:a16="http://schemas.microsoft.com/office/drawing/2014/main" id="{A0E38943-9774-4B29-9BB1-E06C5CC89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3025775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3397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40068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1993900" y="4221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208" name="TextBox 41">
            <a:extLst>
              <a:ext uri="{FF2B5EF4-FFF2-40B4-BE49-F238E27FC236}">
                <a16:creationId xmlns:a16="http://schemas.microsoft.com/office/drawing/2014/main" id="{3BD2594A-7622-4DEF-9598-8947F6156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8" y="3032125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stCxn id="31" idx="2"/>
            <a:endCxn id="74" idx="0"/>
          </p:cNvCxnSpPr>
          <p:nvPr/>
        </p:nvCxnSpPr>
        <p:spPr bwMode="auto">
          <a:xfrm flipH="1">
            <a:off x="2571750" y="2109788"/>
            <a:ext cx="520700" cy="8937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  <a:endCxn id="78" idx="0"/>
          </p:cNvCxnSpPr>
          <p:nvPr/>
        </p:nvCxnSpPr>
        <p:spPr bwMode="auto">
          <a:xfrm>
            <a:off x="3702050" y="2109788"/>
            <a:ext cx="192088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211" name="TextBox 59">
            <a:extLst>
              <a:ext uri="{FF2B5EF4-FFF2-40B4-BE49-F238E27FC236}">
                <a16:creationId xmlns:a16="http://schemas.microsoft.com/office/drawing/2014/main" id="{947D7F70-C563-471D-A05F-F2A8BE5FB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3379788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8/1000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5935663" y="42037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213" name="TextBox 48">
            <a:extLst>
              <a:ext uri="{FF2B5EF4-FFF2-40B4-BE49-F238E27FC236}">
                <a16:creationId xmlns:a16="http://schemas.microsoft.com/office/drawing/2014/main" id="{40254D39-F214-45BC-BAFF-228F4907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213" y="3025775"/>
            <a:ext cx="969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5/0101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565A01-E7CD-4489-A164-1DC32FD22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3384550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13/1101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5588C6-5504-A545-819E-D087BF03921C}"/>
              </a:ext>
            </a:extLst>
          </p:cNvPr>
          <p:cNvSpPr/>
          <p:nvPr/>
        </p:nvSpPr>
        <p:spPr bwMode="auto">
          <a:xfrm>
            <a:off x="46164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FE8CCC-733F-3A42-B642-99D5C4590545}"/>
              </a:ext>
            </a:extLst>
          </p:cNvPr>
          <p:cNvSpPr/>
          <p:nvPr/>
        </p:nvSpPr>
        <p:spPr bwMode="auto">
          <a:xfrm>
            <a:off x="5226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F68427-2246-2A48-BA30-49EB3A3B6D81}"/>
              </a:ext>
            </a:extLst>
          </p:cNvPr>
          <p:cNvSpPr/>
          <p:nvPr/>
        </p:nvSpPr>
        <p:spPr bwMode="auto">
          <a:xfrm>
            <a:off x="5835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6F0D7C-0DF5-6D42-839D-56C4C6F1C089}"/>
              </a:ext>
            </a:extLst>
          </p:cNvPr>
          <p:cNvSpPr/>
          <p:nvPr/>
        </p:nvSpPr>
        <p:spPr bwMode="auto">
          <a:xfrm>
            <a:off x="6445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93219" name="TextBox 9">
            <a:extLst>
              <a:ext uri="{FF2B5EF4-FFF2-40B4-BE49-F238E27FC236}">
                <a16:creationId xmlns:a16="http://schemas.microsoft.com/office/drawing/2014/main" id="{1F5F3031-BF69-4282-9190-5ED2F559E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3220" name="TextBox 12">
            <a:extLst>
              <a:ext uri="{FF2B5EF4-FFF2-40B4-BE49-F238E27FC236}">
                <a16:creationId xmlns:a16="http://schemas.microsoft.com/office/drawing/2014/main" id="{0ACD419F-3382-4AF1-810F-30BD8A16D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3221" name="TextBox 14">
            <a:extLst>
              <a:ext uri="{FF2B5EF4-FFF2-40B4-BE49-F238E27FC236}">
                <a16:creationId xmlns:a16="http://schemas.microsoft.com/office/drawing/2014/main" id="{49D79A72-AA12-4AE5-8681-ADBD25B04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3222" name="TextBox 16">
            <a:extLst>
              <a:ext uri="{FF2B5EF4-FFF2-40B4-BE49-F238E27FC236}">
                <a16:creationId xmlns:a16="http://schemas.microsoft.com/office/drawing/2014/main" id="{14B84986-D3A9-493B-AB65-B08741D75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3223" name="TextBox 18">
            <a:extLst>
              <a:ext uri="{FF2B5EF4-FFF2-40B4-BE49-F238E27FC236}">
                <a16:creationId xmlns:a16="http://schemas.microsoft.com/office/drawing/2014/main" id="{A2352203-84D2-4694-8C94-29521DE5E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3224" name="TextBox 20">
            <a:extLst>
              <a:ext uri="{FF2B5EF4-FFF2-40B4-BE49-F238E27FC236}">
                <a16:creationId xmlns:a16="http://schemas.microsoft.com/office/drawing/2014/main" id="{C73921B7-AB7D-4AF4-A8C7-C1A7EEAC0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3225" name="TextBox 22">
            <a:extLst>
              <a:ext uri="{FF2B5EF4-FFF2-40B4-BE49-F238E27FC236}">
                <a16:creationId xmlns:a16="http://schemas.microsoft.com/office/drawing/2014/main" id="{984F9688-FD65-4EB8-9B4D-ACB051D7F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93226" name="TextBox 24">
            <a:extLst>
              <a:ext uri="{FF2B5EF4-FFF2-40B4-BE49-F238E27FC236}">
                <a16:creationId xmlns:a16="http://schemas.microsoft.com/office/drawing/2014/main" id="{C508B6BA-5DF5-498D-B9E5-DF1573C2A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93227" name="TextBox 65">
            <a:extLst>
              <a:ext uri="{FF2B5EF4-FFF2-40B4-BE49-F238E27FC236}">
                <a16:creationId xmlns:a16="http://schemas.microsoft.com/office/drawing/2014/main" id="{849F4722-8A42-4FCD-B5C2-A72BD9C8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340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16,</a:t>
            </a:r>
          </a:p>
        </p:txBody>
      </p:sp>
      <p:sp>
        <p:nvSpPr>
          <p:cNvPr id="93228" name="TextBox 67">
            <a:extLst>
              <a:ext uri="{FF2B5EF4-FFF2-40B4-BE49-F238E27FC236}">
                <a16:creationId xmlns:a16="http://schemas.microsoft.com/office/drawing/2014/main" id="{96F83F15-FE17-4138-BBBC-139E65E3F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533400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12,</a:t>
            </a:r>
          </a:p>
        </p:txBody>
      </p:sp>
      <p:sp>
        <p:nvSpPr>
          <p:cNvPr id="93229" name="TextBox 68">
            <a:extLst>
              <a:ext uri="{FF2B5EF4-FFF2-40B4-BE49-F238E27FC236}">
                <a16:creationId xmlns:a16="http://schemas.microsoft.com/office/drawing/2014/main" id="{9019E3B1-889B-4172-AAB3-7C995B8EF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9,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AC08F96-602F-4FF8-8238-123420F80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53292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13</a:t>
            </a:r>
          </a:p>
        </p:txBody>
      </p:sp>
      <p:sp>
        <p:nvSpPr>
          <p:cNvPr id="93231" name="TextBox 76">
            <a:extLst>
              <a:ext uri="{FF2B5EF4-FFF2-40B4-BE49-F238E27FC236}">
                <a16:creationId xmlns:a16="http://schemas.microsoft.com/office/drawing/2014/main" id="{F47EE7C8-E4CF-47DE-BE4E-BB646FC86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3732213"/>
            <a:ext cx="111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16/1000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1546DCA-58AE-2F47-A8B7-2DDF54B4D5E0}"/>
              </a:ext>
            </a:extLst>
          </p:cNvPr>
          <p:cNvSpPr/>
          <p:nvPr/>
        </p:nvSpPr>
        <p:spPr bwMode="auto">
          <a:xfrm>
            <a:off x="7218363" y="4211638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F579A-9433-1B49-82F4-6B32EE6A206F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 bwMode="auto">
          <a:xfrm>
            <a:off x="4921250" y="2109788"/>
            <a:ext cx="241300" cy="88265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D094310-6650-164B-8B79-7A175B8B87F0}"/>
              </a:ext>
            </a:extLst>
          </p:cNvPr>
          <p:cNvCxnSpPr>
            <a:cxnSpLocks/>
            <a:stCxn id="67" idx="2"/>
            <a:endCxn id="79" idx="0"/>
          </p:cNvCxnSpPr>
          <p:nvPr/>
        </p:nvCxnSpPr>
        <p:spPr bwMode="auto">
          <a:xfrm>
            <a:off x="5530850" y="2109788"/>
            <a:ext cx="9572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013094-FDA3-C247-9872-DBA30D625651}"/>
              </a:ext>
            </a:extLst>
          </p:cNvPr>
          <p:cNvCxnSpPr>
            <a:cxnSpLocks/>
            <a:stCxn id="70" idx="2"/>
            <a:endCxn id="93199" idx="0"/>
          </p:cNvCxnSpPr>
          <p:nvPr/>
        </p:nvCxnSpPr>
        <p:spPr bwMode="auto">
          <a:xfrm>
            <a:off x="6140450" y="2109788"/>
            <a:ext cx="16430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CB6502B-306A-4349-BF91-D97F81754B3D}"/>
              </a:ext>
            </a:extLst>
          </p:cNvPr>
          <p:cNvCxnSpPr>
            <a:cxnSpLocks/>
            <a:stCxn id="71" idx="2"/>
            <a:endCxn id="93199" idx="0"/>
          </p:cNvCxnSpPr>
          <p:nvPr/>
        </p:nvCxnSpPr>
        <p:spPr bwMode="auto">
          <a:xfrm>
            <a:off x="6750050" y="2109788"/>
            <a:ext cx="10334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237" name="TextBox 88">
            <a:extLst>
              <a:ext uri="{FF2B5EF4-FFF2-40B4-BE49-F238E27FC236}">
                <a16:creationId xmlns:a16="http://schemas.microsoft.com/office/drawing/2014/main" id="{EFB7AE2D-884B-4715-9A64-B4768DF95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3392488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12/1100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3340C9A-EFA4-AB49-AEDD-497EC8129AA4}"/>
              </a:ext>
            </a:extLst>
          </p:cNvPr>
          <p:cNvSpPr/>
          <p:nvPr/>
        </p:nvSpPr>
        <p:spPr bwMode="auto">
          <a:xfrm>
            <a:off x="4595813" y="42037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3239" name="TextBox 84">
            <a:extLst>
              <a:ext uri="{FF2B5EF4-FFF2-40B4-BE49-F238E27FC236}">
                <a16:creationId xmlns:a16="http://schemas.microsoft.com/office/drawing/2014/main" id="{AC5DA295-132B-4426-A5C9-EFE5A70D9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650" y="3021013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1/0001</a:t>
            </a:r>
          </a:p>
        </p:txBody>
      </p:sp>
      <p:sp>
        <p:nvSpPr>
          <p:cNvPr id="93240" name="TextBox 86">
            <a:extLst>
              <a:ext uri="{FF2B5EF4-FFF2-40B4-BE49-F238E27FC236}">
                <a16:creationId xmlns:a16="http://schemas.microsoft.com/office/drawing/2014/main" id="{F9996C27-2024-4BC9-B6BF-7A5F66BE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225" y="3354388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9/1001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09E20C67-2C37-44D9-B261-EA5B0E142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213" name="TextBox 33">
            <a:extLst>
              <a:ext uri="{FF2B5EF4-FFF2-40B4-BE49-F238E27FC236}">
                <a16:creationId xmlns:a16="http://schemas.microsoft.com/office/drawing/2014/main" id="{CA8CF44E-5DBE-4077-855E-983D29A38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5503863" y="2963863"/>
            <a:ext cx="1155700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5449888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216" name="TextBox 38">
            <a:extLst>
              <a:ext uri="{FF2B5EF4-FFF2-40B4-BE49-F238E27FC236}">
                <a16:creationId xmlns:a16="http://schemas.microsoft.com/office/drawing/2014/main" id="{02DC47A0-6158-48F0-9C66-54AA2AFE5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2418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>
            <a:off x="3695700" y="2095500"/>
            <a:ext cx="246063" cy="8794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557213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219" name="TextBox 43">
            <a:extLst>
              <a:ext uri="{FF2B5EF4-FFF2-40B4-BE49-F238E27FC236}">
                <a16:creationId xmlns:a16="http://schemas.microsoft.com/office/drawing/2014/main" id="{63AA819D-5EEC-4FEC-9A94-ACC7606AB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3000375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94220" name="TextBox 44">
            <a:extLst>
              <a:ext uri="{FF2B5EF4-FFF2-40B4-BE49-F238E27FC236}">
                <a16:creationId xmlns:a16="http://schemas.microsoft.com/office/drawing/2014/main" id="{5411BC94-8322-4650-A66A-B57A1DCA2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367088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</p:cNvCxnSpPr>
          <p:nvPr/>
        </p:nvCxnSpPr>
        <p:spPr bwMode="auto">
          <a:xfrm>
            <a:off x="4268788" y="2111375"/>
            <a:ext cx="1827212" cy="82232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224" name="TextBox 9">
            <a:extLst>
              <a:ext uri="{FF2B5EF4-FFF2-40B4-BE49-F238E27FC236}">
                <a16:creationId xmlns:a16="http://schemas.microsoft.com/office/drawing/2014/main" id="{50B4AD39-6696-4EE1-96BC-CB37A3D55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4225" name="TextBox 12">
            <a:extLst>
              <a:ext uri="{FF2B5EF4-FFF2-40B4-BE49-F238E27FC236}">
                <a16:creationId xmlns:a16="http://schemas.microsoft.com/office/drawing/2014/main" id="{6F43F77F-AA6E-43C8-BD33-C541021F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4226" name="TextBox 14">
            <a:extLst>
              <a:ext uri="{FF2B5EF4-FFF2-40B4-BE49-F238E27FC236}">
                <a16:creationId xmlns:a16="http://schemas.microsoft.com/office/drawing/2014/main" id="{82D74F8C-131B-4828-B99F-B17F0A30C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4227" name="TextBox 16">
            <a:extLst>
              <a:ext uri="{FF2B5EF4-FFF2-40B4-BE49-F238E27FC236}">
                <a16:creationId xmlns:a16="http://schemas.microsoft.com/office/drawing/2014/main" id="{B38EBC6C-8D2F-4983-B0DF-8B5B43FEE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4228" name="TextBox 18">
            <a:extLst>
              <a:ext uri="{FF2B5EF4-FFF2-40B4-BE49-F238E27FC236}">
                <a16:creationId xmlns:a16="http://schemas.microsoft.com/office/drawing/2014/main" id="{EEA63A51-F3F0-4C22-8D38-8526649A1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4229" name="TextBox 20">
            <a:extLst>
              <a:ext uri="{FF2B5EF4-FFF2-40B4-BE49-F238E27FC236}">
                <a16:creationId xmlns:a16="http://schemas.microsoft.com/office/drawing/2014/main" id="{EDE10555-FDCE-47C9-9FF5-B3809431B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5334000"/>
            <a:ext cx="528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</a:t>
            </a:r>
          </a:p>
        </p:txBody>
      </p:sp>
      <p:grpSp>
        <p:nvGrpSpPr>
          <p:cNvPr id="94230" name="Group 2">
            <a:extLst>
              <a:ext uri="{FF2B5EF4-FFF2-40B4-BE49-F238E27FC236}">
                <a16:creationId xmlns:a16="http://schemas.microsoft.com/office/drawing/2014/main" id="{B45AEF07-E548-44F5-BB42-B5B06184B4AB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2974975"/>
            <a:ext cx="1265237" cy="1663700"/>
            <a:chOff x="2576513" y="2963863"/>
            <a:chExt cx="1265237" cy="16637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FE1087-E796-B74B-A637-48773D46B724}"/>
                </a:ext>
              </a:extLst>
            </p:cNvPr>
            <p:cNvSpPr/>
            <p:nvPr/>
          </p:nvSpPr>
          <p:spPr bwMode="auto">
            <a:xfrm>
              <a:off x="2649538" y="2963863"/>
              <a:ext cx="1192212" cy="13573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7467CC-BE41-BF42-A81A-1FA7B1834EB3}"/>
                </a:ext>
              </a:extLst>
            </p:cNvPr>
            <p:cNvSpPr/>
            <p:nvPr/>
          </p:nvSpPr>
          <p:spPr bwMode="auto">
            <a:xfrm>
              <a:off x="2576513" y="4321176"/>
              <a:ext cx="304800" cy="3063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4234" name="TextBox 54">
              <a:extLst>
                <a:ext uri="{FF2B5EF4-FFF2-40B4-BE49-F238E27FC236}">
                  <a16:creationId xmlns:a16="http://schemas.microsoft.com/office/drawing/2014/main" id="{50F6550D-4066-4D11-8692-797A3A7FA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513" y="3036888"/>
              <a:ext cx="1127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4/0100</a:t>
              </a:r>
            </a:p>
          </p:txBody>
        </p:sp>
        <p:sp>
          <p:nvSpPr>
            <p:cNvPr id="94235" name="TextBox 55">
              <a:extLst>
                <a:ext uri="{FF2B5EF4-FFF2-40B4-BE49-F238E27FC236}">
                  <a16:creationId xmlns:a16="http://schemas.microsoft.com/office/drawing/2014/main" id="{112E3FD9-1FFC-46F3-B408-6EEC91B82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625" y="3405188"/>
              <a:ext cx="1127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0/0000</a:t>
              </a:r>
            </a:p>
          </p:txBody>
        </p:sp>
        <p:sp>
          <p:nvSpPr>
            <p:cNvPr id="94236" name="TextBox 55">
              <a:extLst>
                <a:ext uri="{FF2B5EF4-FFF2-40B4-BE49-F238E27FC236}">
                  <a16:creationId xmlns:a16="http://schemas.microsoft.com/office/drawing/2014/main" id="{4DD41E89-FCDA-4DE4-897F-EB0DA9B56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513" y="3745707"/>
              <a:ext cx="1104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6/0110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5E9418-D90F-F149-9C3B-F1B28080E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7650" y="2108200"/>
            <a:ext cx="776288" cy="8667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4AEE3C4F-D954-489F-B1D1-62F85B692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Improving Access Time ?</a:t>
            </a:r>
          </a:p>
        </p:txBody>
      </p:sp>
      <p:sp>
        <p:nvSpPr>
          <p:cNvPr id="2867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7CFA942-A4B8-4A6A-B55A-EFD55A5E17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4495800"/>
          </a:xfrm>
        </p:spPr>
        <p:txBody>
          <a:bodyPr/>
          <a:lstStyle/>
          <a:p>
            <a:pPr eaLnBrk="1" hangingPunct="1"/>
            <a:r>
              <a:rPr lang="en-US" altLang="en-US"/>
              <a:t>What are the costs in I/O requests?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/>
              <a:t>I/O cost = </a:t>
            </a:r>
            <a:r>
              <a:rPr lang="en-US" altLang="en-US" i="1">
                <a:solidFill>
                  <a:srgbClr val="000090"/>
                </a:solidFill>
              </a:rPr>
              <a:t>secondary storage access </a:t>
            </a:r>
            <a:r>
              <a:rPr lang="en-US" altLang="en-US"/>
              <a:t>+ </a:t>
            </a:r>
            <a:r>
              <a:rPr lang="en-US" altLang="en-US">
                <a:solidFill>
                  <a:srgbClr val="008000"/>
                </a:solidFill>
              </a:rPr>
              <a:t>queuing delays</a:t>
            </a:r>
          </a:p>
          <a:p>
            <a:pPr lvl="1" eaLnBrk="1" hangingPunct="1"/>
            <a:r>
              <a:rPr lang="en-US" altLang="en-US" i="1">
                <a:solidFill>
                  <a:srgbClr val="000090"/>
                </a:solidFill>
              </a:rPr>
              <a:t>disk access =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seek time </a:t>
            </a:r>
            <a:r>
              <a:rPr lang="en-US" altLang="en-US">
                <a:latin typeface="Arial" panose="020B0604020202020204" pitchFamily="34" charset="0"/>
              </a:rPr>
              <a:t>+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rotational delay </a:t>
            </a:r>
            <a:r>
              <a:rPr lang="en-US" altLang="en-US">
                <a:latin typeface="Arial" panose="020B0604020202020204" pitchFamily="34" charset="0"/>
              </a:rPr>
              <a:t>+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transfer time</a:t>
            </a:r>
            <a:endParaRPr lang="en-US" altLang="en-US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en-US"/>
              <a:t>Block transfer, Buffering and Prefetching, Multiple/RAID disks</a:t>
            </a:r>
          </a:p>
          <a:p>
            <a:pPr lvl="1" eaLnBrk="1" hangingPunct="1"/>
            <a:r>
              <a:rPr lang="en-US" altLang="en-US"/>
              <a:t>Queuing delays are reduced with </a:t>
            </a:r>
            <a:r>
              <a:rPr lang="en-US" altLang="en-US">
                <a:solidFill>
                  <a:srgbClr val="008000"/>
                </a:solidFill>
              </a:rPr>
              <a:t>scheduling</a:t>
            </a:r>
          </a:p>
          <a:p>
            <a:pPr lvl="2" eaLnBrk="1" hangingPunct="1"/>
            <a:r>
              <a:rPr lang="en-US" altLang="en-US"/>
              <a:t>Elevator (Scan) Algorithm and its variations </a:t>
            </a:r>
          </a:p>
          <a:p>
            <a:pPr eaLnBrk="1" hangingPunct="1"/>
            <a:endParaRPr lang="en-US" altLang="en-US" sz="1400"/>
          </a:p>
          <a:p>
            <a:pPr eaLnBrk="1" hangingPunct="1"/>
            <a:r>
              <a:rPr lang="en-US" altLang="en-US" i="1"/>
              <a:t>Data access cost </a:t>
            </a:r>
            <a:r>
              <a:rPr lang="en-US" altLang="en-US"/>
              <a:t>is reduced with </a:t>
            </a:r>
            <a:r>
              <a:rPr lang="en-US" altLang="en-US">
                <a:solidFill>
                  <a:srgbClr val="000090"/>
                </a:solidFill>
              </a:rPr>
              <a:t>data organization</a:t>
            </a:r>
          </a:p>
        </p:txBody>
      </p:sp>
      <p:pic>
        <p:nvPicPr>
          <p:cNvPr id="14339" name="Picture 8">
            <a:extLst>
              <a:ext uri="{FF2B5EF4-FFF2-40B4-BE49-F238E27FC236}">
                <a16:creationId xmlns:a16="http://schemas.microsoft.com/office/drawing/2014/main" id="{ED850545-729F-4721-B240-B693BFD08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30738"/>
            <a:ext cx="2590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uiExpand="1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C8F338E-0EF5-4C56-B415-B842E5C40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96258" name="TextBox 9">
            <a:extLst>
              <a:ext uri="{FF2B5EF4-FFF2-40B4-BE49-F238E27FC236}">
                <a16:creationId xmlns:a16="http://schemas.microsoft.com/office/drawing/2014/main" id="{3C489735-73B3-4E97-B331-71EEA16E1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6259" name="TextBox 12">
            <a:extLst>
              <a:ext uri="{FF2B5EF4-FFF2-40B4-BE49-F238E27FC236}">
                <a16:creationId xmlns:a16="http://schemas.microsoft.com/office/drawing/2014/main" id="{84B4EDF9-FFDD-433B-9FEB-BD6CEF8D1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6260" name="TextBox 14">
            <a:extLst>
              <a:ext uri="{FF2B5EF4-FFF2-40B4-BE49-F238E27FC236}">
                <a16:creationId xmlns:a16="http://schemas.microsoft.com/office/drawing/2014/main" id="{033B6E1A-A224-46BE-9B8F-9FE8DA352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6261" name="TextBox 16">
            <a:extLst>
              <a:ext uri="{FF2B5EF4-FFF2-40B4-BE49-F238E27FC236}">
                <a16:creationId xmlns:a16="http://schemas.microsoft.com/office/drawing/2014/main" id="{269DBBC0-A6A3-4296-A8A4-65BEDFFCC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6262" name="TextBox 18">
            <a:extLst>
              <a:ext uri="{FF2B5EF4-FFF2-40B4-BE49-F238E27FC236}">
                <a16:creationId xmlns:a16="http://schemas.microsoft.com/office/drawing/2014/main" id="{8D17D4E8-DBFE-47AC-A516-E73ED9AC4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6263" name="TextBox 20">
            <a:extLst>
              <a:ext uri="{FF2B5EF4-FFF2-40B4-BE49-F238E27FC236}">
                <a16:creationId xmlns:a16="http://schemas.microsoft.com/office/drawing/2014/main" id="{1C4BA45B-0EAD-40A4-A667-E3AA6FC7F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6264" name="TextBox 22">
            <a:extLst>
              <a:ext uri="{FF2B5EF4-FFF2-40B4-BE49-F238E27FC236}">
                <a16:creationId xmlns:a16="http://schemas.microsoft.com/office/drawing/2014/main" id="{751D97BD-6EB6-429C-A9FC-15F2B94D1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93FE582C-2165-4F2B-A6F4-5C72E0B7D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BB7DD-43FB-4C40-84F1-1B76B047A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463" y="53340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33909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40005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3086100" y="1414463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270" name="TextBox 33">
            <a:extLst>
              <a:ext uri="{FF2B5EF4-FFF2-40B4-BE49-F238E27FC236}">
                <a16:creationId xmlns:a16="http://schemas.microsoft.com/office/drawing/2014/main" id="{44807781-D6A7-4395-B8BA-6500FC5D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13366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372BC-381A-4D45-A9EF-3F7BFCFACD3A}"/>
              </a:ext>
            </a:extLst>
          </p:cNvPr>
          <p:cNvSpPr/>
          <p:nvPr/>
        </p:nvSpPr>
        <p:spPr bwMode="auto">
          <a:xfrm>
            <a:off x="6121400" y="2971800"/>
            <a:ext cx="1155700" cy="13636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6067425" y="43354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273" name="TextBox 38">
            <a:extLst>
              <a:ext uri="{FF2B5EF4-FFF2-40B4-BE49-F238E27FC236}">
                <a16:creationId xmlns:a16="http://schemas.microsoft.com/office/drawing/2014/main" id="{0C674A05-7232-493C-9250-459A12DC4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41800"/>
            <a:ext cx="42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 bwMode="auto">
          <a:xfrm flipH="1">
            <a:off x="2473325" y="2095500"/>
            <a:ext cx="1222375" cy="86836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275" name="TextBox 43">
            <a:extLst>
              <a:ext uri="{FF2B5EF4-FFF2-40B4-BE49-F238E27FC236}">
                <a16:creationId xmlns:a16="http://schemas.microsoft.com/office/drawing/2014/main" id="{4A19A0F7-8E19-40FC-A3DF-BB67EE037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3014663"/>
            <a:ext cx="1103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3/0011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E18F6D-CF50-44CF-AD61-0DC48264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3381375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7/0111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E1087-E796-B74B-A637-48773D46B724}"/>
              </a:ext>
            </a:extLst>
          </p:cNvPr>
          <p:cNvSpPr/>
          <p:nvPr/>
        </p:nvSpPr>
        <p:spPr bwMode="auto">
          <a:xfrm>
            <a:off x="1876425" y="2963863"/>
            <a:ext cx="1192213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7467CC-BE41-BF42-A81A-1FA7B1834EB3}"/>
              </a:ext>
            </a:extLst>
          </p:cNvPr>
          <p:cNvSpPr/>
          <p:nvPr/>
        </p:nvSpPr>
        <p:spPr bwMode="auto">
          <a:xfrm>
            <a:off x="1803400" y="4321175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279" name="TextBox 54">
            <a:extLst>
              <a:ext uri="{FF2B5EF4-FFF2-40B4-BE49-F238E27FC236}">
                <a16:creationId xmlns:a16="http://schemas.microsoft.com/office/drawing/2014/main" id="{964A8B30-A9E0-400B-85E1-A05096C4A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30368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4/0100</a:t>
            </a:r>
          </a:p>
        </p:txBody>
      </p:sp>
      <p:sp>
        <p:nvSpPr>
          <p:cNvPr id="96280" name="TextBox 55">
            <a:extLst>
              <a:ext uri="{FF2B5EF4-FFF2-40B4-BE49-F238E27FC236}">
                <a16:creationId xmlns:a16="http://schemas.microsoft.com/office/drawing/2014/main" id="{7E8879D3-D68D-40CA-9238-8F66A0D2A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3405188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0/0000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46101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5219700" y="1524000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13A9C-F36C-1F40-A822-5C582E3F9FB1}"/>
              </a:ext>
            </a:extLst>
          </p:cNvPr>
          <p:cNvSpPr/>
          <p:nvPr/>
        </p:nvSpPr>
        <p:spPr bwMode="auto">
          <a:xfrm>
            <a:off x="3303588" y="2963863"/>
            <a:ext cx="1192212" cy="13573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A184B3-2FF3-B947-BE6B-4B954810FC6B}"/>
              </a:ext>
            </a:extLst>
          </p:cNvPr>
          <p:cNvSpPr/>
          <p:nvPr/>
        </p:nvSpPr>
        <p:spPr bwMode="auto">
          <a:xfrm>
            <a:off x="3240088" y="431641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285" name="TextBox 41">
            <a:extLst>
              <a:ext uri="{FF2B5EF4-FFF2-40B4-BE49-F238E27FC236}">
                <a16:creationId xmlns:a16="http://schemas.microsoft.com/office/drawing/2014/main" id="{001A95EC-F5EE-4B15-8498-3BE8C5305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3022600"/>
            <a:ext cx="110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  <a:endCxn id="37" idx="0"/>
          </p:cNvCxnSpPr>
          <p:nvPr/>
        </p:nvCxnSpPr>
        <p:spPr bwMode="auto">
          <a:xfrm flipH="1">
            <a:off x="3900488" y="2143125"/>
            <a:ext cx="893762" cy="8207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287" name="TextBox 59">
            <a:extLst>
              <a:ext uri="{FF2B5EF4-FFF2-40B4-BE49-F238E27FC236}">
                <a16:creationId xmlns:a16="http://schemas.microsoft.com/office/drawing/2014/main" id="{B9E6AECB-83CE-4F4C-9998-4C49CC1E5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37576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8/1000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9F986B-33F0-A741-8821-4AD3F59A62D2}"/>
              </a:ext>
            </a:extLst>
          </p:cNvPr>
          <p:cNvSpPr/>
          <p:nvPr/>
        </p:nvSpPr>
        <p:spPr bwMode="auto">
          <a:xfrm>
            <a:off x="4730750" y="2971800"/>
            <a:ext cx="1155700" cy="1346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4676775" y="431800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290" name="TextBox 48">
            <a:extLst>
              <a:ext uri="{FF2B5EF4-FFF2-40B4-BE49-F238E27FC236}">
                <a16:creationId xmlns:a16="http://schemas.microsoft.com/office/drawing/2014/main" id="{FB12E366-5E49-42CB-B8FD-29DDBF0C7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997200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1/0001</a:t>
            </a:r>
          </a:p>
        </p:txBody>
      </p:sp>
      <p:sp>
        <p:nvSpPr>
          <p:cNvPr id="96291" name="TextBox 49">
            <a:extLst>
              <a:ext uri="{FF2B5EF4-FFF2-40B4-BE49-F238E27FC236}">
                <a16:creationId xmlns:a16="http://schemas.microsoft.com/office/drawing/2014/main" id="{33354908-B0DC-40C6-A681-52DC8B234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3363913"/>
            <a:ext cx="1127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5/0101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62EDAE-55E1-3940-9C4A-09F08B4EB984}"/>
              </a:ext>
            </a:extLst>
          </p:cNvPr>
          <p:cNvCxnSpPr>
            <a:cxnSpLocks/>
            <a:stCxn id="31" idx="2"/>
            <a:endCxn id="47" idx="0"/>
          </p:cNvCxnSpPr>
          <p:nvPr/>
        </p:nvCxnSpPr>
        <p:spPr bwMode="auto">
          <a:xfrm>
            <a:off x="4305300" y="2095500"/>
            <a:ext cx="1003300" cy="876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B02863-B3CC-5C4B-BE30-542A2A7F8753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5524500" y="2095500"/>
            <a:ext cx="1174750" cy="876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7F589FB-583B-1C48-B51E-6E614416D9B4}"/>
              </a:ext>
            </a:extLst>
          </p:cNvPr>
          <p:cNvSpPr/>
          <p:nvPr/>
        </p:nvSpPr>
        <p:spPr bwMode="auto">
          <a:xfrm>
            <a:off x="6410325" y="2984500"/>
            <a:ext cx="1042988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68FC520-F724-A64B-8926-3A2749A0B49C}"/>
              </a:ext>
            </a:extLst>
          </p:cNvPr>
          <p:cNvSpPr/>
          <p:nvPr/>
        </p:nvSpPr>
        <p:spPr bwMode="auto">
          <a:xfrm>
            <a:off x="5114925" y="2984500"/>
            <a:ext cx="1044575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A23FAC-F47F-A14D-A0D1-EB7A9BE11635}"/>
              </a:ext>
            </a:extLst>
          </p:cNvPr>
          <p:cNvSpPr/>
          <p:nvPr/>
        </p:nvSpPr>
        <p:spPr bwMode="auto">
          <a:xfrm>
            <a:off x="3806825" y="2997200"/>
            <a:ext cx="1042988" cy="12176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7284" name="Title 1">
            <a:extLst>
              <a:ext uri="{FF2B5EF4-FFF2-40B4-BE49-F238E27FC236}">
                <a16:creationId xmlns:a16="http://schemas.microsoft.com/office/drawing/2014/main" id="{16154F00-B440-4C02-85CF-D54F15E24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18B85-AA4D-1B4B-8629-F2FF83CD0315}"/>
              </a:ext>
            </a:extLst>
          </p:cNvPr>
          <p:cNvSpPr/>
          <p:nvPr/>
        </p:nvSpPr>
        <p:spPr bwMode="auto">
          <a:xfrm>
            <a:off x="2178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5C6A84-8201-2C45-8F5F-48EC7051AABC}"/>
              </a:ext>
            </a:extLst>
          </p:cNvPr>
          <p:cNvSpPr/>
          <p:nvPr/>
        </p:nvSpPr>
        <p:spPr bwMode="auto">
          <a:xfrm>
            <a:off x="2787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001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1FB05F-DA87-FC40-99F2-3A0C26CC0B6D}"/>
              </a:ext>
            </a:extLst>
          </p:cNvPr>
          <p:cNvSpPr/>
          <p:nvPr/>
        </p:nvSpPr>
        <p:spPr bwMode="auto">
          <a:xfrm>
            <a:off x="1873250" y="1427163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7288" name="TextBox 33">
            <a:extLst>
              <a:ext uri="{FF2B5EF4-FFF2-40B4-BE49-F238E27FC236}">
                <a16:creationId xmlns:a16="http://schemas.microsoft.com/office/drawing/2014/main" id="{5E8C116F-691F-4F7E-A26D-24B1B76C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349375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F46E7-CB22-1B4A-8F7A-84B7C5EE18AE}"/>
              </a:ext>
            </a:extLst>
          </p:cNvPr>
          <p:cNvSpPr/>
          <p:nvPr/>
        </p:nvSpPr>
        <p:spPr bwMode="auto">
          <a:xfrm>
            <a:off x="3752850" y="4222750"/>
            <a:ext cx="304800" cy="3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7290" name="TextBox 38">
            <a:extLst>
              <a:ext uri="{FF2B5EF4-FFF2-40B4-BE49-F238E27FC236}">
                <a16:creationId xmlns:a16="http://schemas.microsoft.com/office/drawing/2014/main" id="{5CC69A49-CB7F-4123-9581-2741E6F8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4214813"/>
            <a:ext cx="38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d’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F21CC-459E-9C46-A1AF-3447F7160CB0}"/>
              </a:ext>
            </a:extLst>
          </p:cNvPr>
          <p:cNvCxnSpPr>
            <a:cxnSpLocks/>
            <a:stCxn id="30" idx="2"/>
            <a:endCxn id="74" idx="0"/>
          </p:cNvCxnSpPr>
          <p:nvPr/>
        </p:nvCxnSpPr>
        <p:spPr bwMode="auto">
          <a:xfrm flipH="1">
            <a:off x="2479675" y="2109788"/>
            <a:ext cx="3175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330819-DD2D-8E49-A7E3-3B0A7E24383B}"/>
              </a:ext>
            </a:extLst>
          </p:cNvPr>
          <p:cNvCxnSpPr>
            <a:cxnSpLocks/>
          </p:cNvCxnSpPr>
          <p:nvPr/>
        </p:nvCxnSpPr>
        <p:spPr bwMode="auto">
          <a:xfrm>
            <a:off x="5549900" y="2109788"/>
            <a:ext cx="15875" cy="8874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293" name="TextBox 43">
            <a:extLst>
              <a:ext uri="{FF2B5EF4-FFF2-40B4-BE49-F238E27FC236}">
                <a16:creationId xmlns:a16="http://schemas.microsoft.com/office/drawing/2014/main" id="{03A18263-C8A0-4824-97CC-AFBD9D1A4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3001963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3/0011</a:t>
            </a:r>
          </a:p>
        </p:txBody>
      </p:sp>
      <p:sp>
        <p:nvSpPr>
          <p:cNvPr id="97294" name="TextBox 44">
            <a:extLst>
              <a:ext uri="{FF2B5EF4-FFF2-40B4-BE49-F238E27FC236}">
                <a16:creationId xmlns:a16="http://schemas.microsoft.com/office/drawing/2014/main" id="{DDD803AA-D231-4768-BA42-2F08644DE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525" y="3368675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7/0111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6226AF-D324-9741-80CE-0DA97C4BA42C}"/>
              </a:ext>
            </a:extLst>
          </p:cNvPr>
          <p:cNvSpPr/>
          <p:nvPr/>
        </p:nvSpPr>
        <p:spPr bwMode="auto">
          <a:xfrm>
            <a:off x="3397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5146DD-B073-324A-AF75-BF6E39C83ED8}"/>
              </a:ext>
            </a:extLst>
          </p:cNvPr>
          <p:cNvSpPr/>
          <p:nvPr/>
        </p:nvSpPr>
        <p:spPr bwMode="auto">
          <a:xfrm>
            <a:off x="40068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011</a:t>
            </a:r>
          </a:p>
        </p:txBody>
      </p:sp>
      <p:sp>
        <p:nvSpPr>
          <p:cNvPr id="97297" name="TextBox 41">
            <a:extLst>
              <a:ext uri="{FF2B5EF4-FFF2-40B4-BE49-F238E27FC236}">
                <a16:creationId xmlns:a16="http://schemas.microsoft.com/office/drawing/2014/main" id="{CB63AC3F-5009-4F05-8E51-C3C0C767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3032125"/>
            <a:ext cx="949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6/0110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202C0E-AFF9-5743-842F-70D22A959875}"/>
              </a:ext>
            </a:extLst>
          </p:cNvPr>
          <p:cNvCxnSpPr>
            <a:cxnSpLocks/>
          </p:cNvCxnSpPr>
          <p:nvPr/>
        </p:nvCxnSpPr>
        <p:spPr bwMode="auto">
          <a:xfrm flipH="1">
            <a:off x="2576513" y="2089150"/>
            <a:ext cx="2363787" cy="8747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D0DBCB-6DAC-0342-A939-C4DB13ACED6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3702050" y="2109788"/>
            <a:ext cx="744538" cy="93345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300" name="Group 2">
            <a:extLst>
              <a:ext uri="{FF2B5EF4-FFF2-40B4-BE49-F238E27FC236}">
                <a16:creationId xmlns:a16="http://schemas.microsoft.com/office/drawing/2014/main" id="{91522F28-95C7-491D-9FF5-28FEB585B2C7}"/>
              </a:ext>
            </a:extLst>
          </p:cNvPr>
          <p:cNvGrpSpPr>
            <a:grpSpLocks/>
          </p:cNvGrpSpPr>
          <p:nvPr/>
        </p:nvGrpSpPr>
        <p:grpSpPr bwMode="auto">
          <a:xfrm>
            <a:off x="1903413" y="2984500"/>
            <a:ext cx="1098550" cy="1524000"/>
            <a:chOff x="2427288" y="3003550"/>
            <a:chExt cx="1098550" cy="1524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E4EEDC3-84CB-1542-86C6-9EF236DD8EAB}"/>
                </a:ext>
              </a:extLst>
            </p:cNvPr>
            <p:cNvSpPr/>
            <p:nvPr/>
          </p:nvSpPr>
          <p:spPr bwMode="auto">
            <a:xfrm>
              <a:off x="2482850" y="3003550"/>
              <a:ext cx="1042988" cy="121761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 anchor="ctr"/>
            <a:lstStyle/>
            <a:p>
              <a:pPr marL="342900" indent="-342900" algn="ctr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7323" name="TextBox 54">
              <a:extLst>
                <a:ext uri="{FF2B5EF4-FFF2-40B4-BE49-F238E27FC236}">
                  <a16:creationId xmlns:a16="http://schemas.microsoft.com/office/drawing/2014/main" id="{46FCCC69-124D-43F3-89BD-5F9FF41DD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6188" y="3041650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4/0100</a:t>
              </a:r>
            </a:p>
          </p:txBody>
        </p:sp>
        <p:sp>
          <p:nvSpPr>
            <p:cNvPr id="97324" name="TextBox 55">
              <a:extLst>
                <a:ext uri="{FF2B5EF4-FFF2-40B4-BE49-F238E27FC236}">
                  <a16:creationId xmlns:a16="http://schemas.microsoft.com/office/drawing/2014/main" id="{18A82514-0457-4C58-8A53-0674EAAB3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289" y="3415950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0/0000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A184B3-2FF3-B947-BE6B-4B954810FC6B}"/>
                </a:ext>
              </a:extLst>
            </p:cNvPr>
            <p:cNvSpPr/>
            <p:nvPr/>
          </p:nvSpPr>
          <p:spPr bwMode="auto">
            <a:xfrm>
              <a:off x="2427288" y="4221163"/>
              <a:ext cx="304800" cy="30638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487" tIns="44450" rIns="90487" bIns="44450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37" charset="2"/>
                <a:buNone/>
                <a:defRPr/>
              </a:pPr>
              <a:r>
                <a:rPr lang="en-US" sz="1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7326" name="TextBox 59">
              <a:extLst>
                <a:ext uri="{FF2B5EF4-FFF2-40B4-BE49-F238E27FC236}">
                  <a16:creationId xmlns:a16="http://schemas.microsoft.com/office/drawing/2014/main" id="{F48C0DE7-95E4-45DE-BCAB-24188BD70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3650" y="3798093"/>
              <a:ext cx="968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/>
                <a:t>8/1000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B9C57-1722-5842-B2EA-41EE6927E831}"/>
              </a:ext>
            </a:extLst>
          </p:cNvPr>
          <p:cNvSpPr/>
          <p:nvPr/>
        </p:nvSpPr>
        <p:spPr bwMode="auto">
          <a:xfrm>
            <a:off x="5084763" y="42037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7302" name="TextBox 48">
            <a:extLst>
              <a:ext uri="{FF2B5EF4-FFF2-40B4-BE49-F238E27FC236}">
                <a16:creationId xmlns:a16="http://schemas.microsoft.com/office/drawing/2014/main" id="{CDF6C28C-52A7-4E1C-B690-5CB6F8740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3025775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1/0001</a:t>
            </a:r>
          </a:p>
        </p:txBody>
      </p:sp>
      <p:sp>
        <p:nvSpPr>
          <p:cNvPr id="97303" name="TextBox 49">
            <a:extLst>
              <a:ext uri="{FF2B5EF4-FFF2-40B4-BE49-F238E27FC236}">
                <a16:creationId xmlns:a16="http://schemas.microsoft.com/office/drawing/2014/main" id="{102743F6-206A-4186-A8F2-4DEE771A0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3371850"/>
            <a:ext cx="96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5/0101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5588C6-5504-A545-819E-D087BF03921C}"/>
              </a:ext>
            </a:extLst>
          </p:cNvPr>
          <p:cNvSpPr/>
          <p:nvPr/>
        </p:nvSpPr>
        <p:spPr bwMode="auto">
          <a:xfrm>
            <a:off x="46164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FE8CCC-733F-3A42-B642-99D5C4590545}"/>
              </a:ext>
            </a:extLst>
          </p:cNvPr>
          <p:cNvSpPr/>
          <p:nvPr/>
        </p:nvSpPr>
        <p:spPr bwMode="auto">
          <a:xfrm>
            <a:off x="52260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F68427-2246-2A48-BA30-49EB3A3B6D81}"/>
              </a:ext>
            </a:extLst>
          </p:cNvPr>
          <p:cNvSpPr/>
          <p:nvPr/>
        </p:nvSpPr>
        <p:spPr bwMode="auto">
          <a:xfrm>
            <a:off x="58356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6F0D7C-0DF5-6D42-839D-56C4C6F1C089}"/>
              </a:ext>
            </a:extLst>
          </p:cNvPr>
          <p:cNvSpPr/>
          <p:nvPr/>
        </p:nvSpPr>
        <p:spPr bwMode="auto">
          <a:xfrm>
            <a:off x="6445250" y="1538288"/>
            <a:ext cx="609600" cy="571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 anchor="ctr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1546DCA-58AE-2F47-A8B7-2DDF54B4D5E0}"/>
              </a:ext>
            </a:extLst>
          </p:cNvPr>
          <p:cNvSpPr/>
          <p:nvPr/>
        </p:nvSpPr>
        <p:spPr bwMode="auto">
          <a:xfrm>
            <a:off x="6365875" y="4211638"/>
            <a:ext cx="304800" cy="3063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37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5FF579A-9433-1B49-82F4-6B32EE6A206F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>
            <a:off x="3067050" y="2109788"/>
            <a:ext cx="2570163" cy="8747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D094310-6650-164B-8B79-7A175B8B87F0}"/>
              </a:ext>
            </a:extLst>
          </p:cNvPr>
          <p:cNvCxnSpPr>
            <a:cxnSpLocks/>
          </p:cNvCxnSpPr>
          <p:nvPr/>
        </p:nvCxnSpPr>
        <p:spPr bwMode="auto">
          <a:xfrm flipH="1">
            <a:off x="4405313" y="2154238"/>
            <a:ext cx="1663700" cy="8255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013094-FDA3-C247-9872-DBA30D625651}"/>
              </a:ext>
            </a:extLst>
          </p:cNvPr>
          <p:cNvCxnSpPr>
            <a:cxnSpLocks/>
          </p:cNvCxnSpPr>
          <p:nvPr/>
        </p:nvCxnSpPr>
        <p:spPr bwMode="auto">
          <a:xfrm>
            <a:off x="4333875" y="2139950"/>
            <a:ext cx="2352675" cy="87153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CB6502B-306A-4349-BF91-D97F81754B3D}"/>
              </a:ext>
            </a:extLst>
          </p:cNvPr>
          <p:cNvCxnSpPr>
            <a:cxnSpLocks/>
            <a:stCxn id="71" idx="2"/>
            <a:endCxn id="97293" idx="0"/>
          </p:cNvCxnSpPr>
          <p:nvPr/>
        </p:nvCxnSpPr>
        <p:spPr bwMode="auto">
          <a:xfrm>
            <a:off x="6750050" y="2109788"/>
            <a:ext cx="182563" cy="8921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313" name="TextBox 9">
            <a:extLst>
              <a:ext uri="{FF2B5EF4-FFF2-40B4-BE49-F238E27FC236}">
                <a16:creationId xmlns:a16="http://schemas.microsoft.com/office/drawing/2014/main" id="{D576CF8B-CB64-4032-91D8-DF8CB1F5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1,</a:t>
            </a:r>
          </a:p>
        </p:txBody>
      </p:sp>
      <p:sp>
        <p:nvSpPr>
          <p:cNvPr id="97314" name="TextBox 12">
            <a:extLst>
              <a:ext uri="{FF2B5EF4-FFF2-40B4-BE49-F238E27FC236}">
                <a16:creationId xmlns:a16="http://schemas.microsoft.com/office/drawing/2014/main" id="{0CFB9149-E886-4A6C-957E-80A15370E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4,</a:t>
            </a:r>
          </a:p>
        </p:txBody>
      </p:sp>
      <p:sp>
        <p:nvSpPr>
          <p:cNvPr id="97315" name="TextBox 14">
            <a:extLst>
              <a:ext uri="{FF2B5EF4-FFF2-40B4-BE49-F238E27FC236}">
                <a16:creationId xmlns:a16="http://schemas.microsoft.com/office/drawing/2014/main" id="{86F58264-969A-4BA5-84C5-5BE73BFB4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3,</a:t>
            </a:r>
          </a:p>
        </p:txBody>
      </p:sp>
      <p:sp>
        <p:nvSpPr>
          <p:cNvPr id="97316" name="TextBox 16">
            <a:extLst>
              <a:ext uri="{FF2B5EF4-FFF2-40B4-BE49-F238E27FC236}">
                <a16:creationId xmlns:a16="http://schemas.microsoft.com/office/drawing/2014/main" id="{51BD8DA2-F4D2-4450-993C-D2EDB6C82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0,</a:t>
            </a:r>
          </a:p>
        </p:txBody>
      </p:sp>
      <p:sp>
        <p:nvSpPr>
          <p:cNvPr id="97317" name="TextBox 18">
            <a:extLst>
              <a:ext uri="{FF2B5EF4-FFF2-40B4-BE49-F238E27FC236}">
                <a16:creationId xmlns:a16="http://schemas.microsoft.com/office/drawing/2014/main" id="{24A3A22F-0DC1-451C-A0C0-D990685C2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5334000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6,</a:t>
            </a:r>
          </a:p>
        </p:txBody>
      </p:sp>
      <p:sp>
        <p:nvSpPr>
          <p:cNvPr id="97318" name="TextBox 20">
            <a:extLst>
              <a:ext uri="{FF2B5EF4-FFF2-40B4-BE49-F238E27FC236}">
                <a16:creationId xmlns:a16="http://schemas.microsoft.com/office/drawing/2014/main" id="{BCD27F41-7D43-4FED-8CF1-DCFE2D24B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334000"/>
            <a:ext cx="528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8,</a:t>
            </a:r>
          </a:p>
        </p:txBody>
      </p:sp>
      <p:sp>
        <p:nvSpPr>
          <p:cNvPr id="97319" name="TextBox 22">
            <a:extLst>
              <a:ext uri="{FF2B5EF4-FFF2-40B4-BE49-F238E27FC236}">
                <a16:creationId xmlns:a16="http://schemas.microsoft.com/office/drawing/2014/main" id="{6BB2ADAD-8970-4A83-9635-66806CC29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5334000"/>
            <a:ext cx="452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5,</a:t>
            </a:r>
          </a:p>
        </p:txBody>
      </p:sp>
      <p:sp>
        <p:nvSpPr>
          <p:cNvPr id="97320" name="TextBox 24">
            <a:extLst>
              <a:ext uri="{FF2B5EF4-FFF2-40B4-BE49-F238E27FC236}">
                <a16:creationId xmlns:a16="http://schemas.microsoft.com/office/drawing/2014/main" id="{1A9245EA-D444-42F5-9EEB-21BF9C27F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050" y="53340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7,</a:t>
            </a:r>
          </a:p>
        </p:txBody>
      </p:sp>
      <p:sp>
        <p:nvSpPr>
          <p:cNvPr id="97321" name="TextBox 72">
            <a:extLst>
              <a:ext uri="{FF2B5EF4-FFF2-40B4-BE49-F238E27FC236}">
                <a16:creationId xmlns:a16="http://schemas.microsoft.com/office/drawing/2014/main" id="{2FFE5199-F122-4111-B532-CFA9DA119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463" y="5334000"/>
            <a:ext cx="60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16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E46BA260-2F10-4E2B-842B-E113CEC70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AE6FE305-F531-454F-8F5D-164538ED0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8077200" cy="3352800"/>
          </a:xfrm>
        </p:spPr>
        <p:txBody>
          <a:bodyPr/>
          <a:lstStyle/>
          <a:p>
            <a:r>
              <a:rPr lang="en-US" altLang="en-US"/>
              <a:t>The file is structured into two levels: </a:t>
            </a:r>
            <a:br>
              <a:rPr lang="en-US" altLang="en-US"/>
            </a:br>
            <a:r>
              <a:rPr lang="en-US" altLang="en-US"/>
              <a:t>    </a:t>
            </a:r>
            <a:r>
              <a:rPr lang="en-US" altLang="en-US" b="1" i="1"/>
              <a:t>directory</a:t>
            </a:r>
            <a:r>
              <a:rPr lang="en-US" altLang="en-US"/>
              <a:t> and buckets.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98307" name="Group 4">
            <a:extLst>
              <a:ext uri="{FF2B5EF4-FFF2-40B4-BE49-F238E27FC236}">
                <a16:creationId xmlns:a16="http://schemas.microsoft.com/office/drawing/2014/main" id="{6D4F456B-8BF0-4CFE-917B-1F8711CBC906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552700"/>
            <a:ext cx="3200400" cy="2628900"/>
            <a:chOff x="1800" y="2700"/>
            <a:chExt cx="5040" cy="4140"/>
          </a:xfrm>
        </p:grpSpPr>
        <p:sp>
          <p:nvSpPr>
            <p:cNvPr id="98308" name="Rectangle 5">
              <a:extLst>
                <a:ext uri="{FF2B5EF4-FFF2-40B4-BE49-F238E27FC236}">
                  <a16:creationId xmlns:a16="http://schemas.microsoft.com/office/drawing/2014/main" id="{84C5E959-011B-4AD0-903C-D1E8E6EC4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98309" name="Rectangle 6">
              <a:extLst>
                <a:ext uri="{FF2B5EF4-FFF2-40B4-BE49-F238E27FC236}">
                  <a16:creationId xmlns:a16="http://schemas.microsoft.com/office/drawing/2014/main" id="{00919AC9-A648-4C6B-B882-C1733B59E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98310" name="Line 7">
              <a:extLst>
                <a:ext uri="{FF2B5EF4-FFF2-40B4-BE49-F238E27FC236}">
                  <a16:creationId xmlns:a16="http://schemas.microsoft.com/office/drawing/2014/main" id="{1E07DBA3-3070-43A4-8D9B-22900C01A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1" name="Line 8">
              <a:extLst>
                <a:ext uri="{FF2B5EF4-FFF2-40B4-BE49-F238E27FC236}">
                  <a16:creationId xmlns:a16="http://schemas.microsoft.com/office/drawing/2014/main" id="{D8EB7A6F-5781-4034-BDAC-1645175D3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12" name="Text Box 9">
              <a:extLst>
                <a:ext uri="{FF2B5EF4-FFF2-40B4-BE49-F238E27FC236}">
                  <a16:creationId xmlns:a16="http://schemas.microsoft.com/office/drawing/2014/main" id="{4737C90E-706A-4980-901F-9C2AD0941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2 / 0010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4 / 0100</a:t>
              </a:r>
            </a:p>
          </p:txBody>
        </p:sp>
        <p:sp>
          <p:nvSpPr>
            <p:cNvPr id="98313" name="Text Box 10">
              <a:extLst>
                <a:ext uri="{FF2B5EF4-FFF2-40B4-BE49-F238E27FC236}">
                  <a16:creationId xmlns:a16="http://schemas.microsoft.com/office/drawing/2014/main" id="{ADBF85F5-95AA-4577-AC20-6D8E38EE4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3 / 0011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5 / 0101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9 / 1001</a:t>
              </a:r>
            </a:p>
          </p:txBody>
        </p:sp>
        <p:sp>
          <p:nvSpPr>
            <p:cNvPr id="98314" name="Text Box 11">
              <a:extLst>
                <a:ext uri="{FF2B5EF4-FFF2-40B4-BE49-F238E27FC236}">
                  <a16:creationId xmlns:a16="http://schemas.microsoft.com/office/drawing/2014/main" id="{49126161-6861-499E-A6F0-11B684D2ED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15" name="Text Box 12">
              <a:extLst>
                <a:ext uri="{FF2B5EF4-FFF2-40B4-BE49-F238E27FC236}">
                  <a16:creationId xmlns:a16="http://schemas.microsoft.com/office/drawing/2014/main" id="{8989FF04-193A-47F9-8DCD-37292ACE5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16" name="Text Box 13">
              <a:extLst>
                <a:ext uri="{FF2B5EF4-FFF2-40B4-BE49-F238E27FC236}">
                  <a16:creationId xmlns:a16="http://schemas.microsoft.com/office/drawing/2014/main" id="{2DDAD26A-A4DE-4F46-932A-6750D6CBF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06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17" name="Text Box 14">
              <a:extLst>
                <a:ext uri="{FF2B5EF4-FFF2-40B4-BE49-F238E27FC236}">
                  <a16:creationId xmlns:a16="http://schemas.microsoft.com/office/drawing/2014/main" id="{4A5FC9D0-A66E-4119-8170-BCB483E8C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8318" name="Text Box 15">
              <a:extLst>
                <a:ext uri="{FF2B5EF4-FFF2-40B4-BE49-F238E27FC236}">
                  <a16:creationId xmlns:a16="http://schemas.microsoft.com/office/drawing/2014/main" id="{DF70C1D3-C353-4EE2-9277-A7A4DA63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8319" name="Text Box 16">
              <a:extLst>
                <a:ext uri="{FF2B5EF4-FFF2-40B4-BE49-F238E27FC236}">
                  <a16:creationId xmlns:a16="http://schemas.microsoft.com/office/drawing/2014/main" id="{3B15FD52-9237-4E6B-B7CE-4E0D631C1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06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98320" name="Text Box 17">
              <a:extLst>
                <a:ext uri="{FF2B5EF4-FFF2-40B4-BE49-F238E27FC236}">
                  <a16:creationId xmlns:a16="http://schemas.microsoft.com/office/drawing/2014/main" id="{CE57B9DB-19F0-4730-B4C2-23152CD35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612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  <a:r>
                <a:rPr lang="ja-JP" altLang="en-US" sz="1200">
                  <a:latin typeface="Times New Roman" panose="02020603050405020304" pitchFamily="18" charset="0"/>
                </a:rPr>
                <a:t>’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06734C58-3422-4C5E-B7EA-31F427EF3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CC42A031-B6D6-4AF4-8C0C-6C795DB13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4953000"/>
          </a:xfrm>
        </p:spPr>
        <p:txBody>
          <a:bodyPr/>
          <a:lstStyle/>
          <a:p>
            <a:r>
              <a:rPr lang="en-US" altLang="en-US" sz="2200"/>
              <a:t>Directory contains only pointers to buckets (no keys).</a:t>
            </a:r>
          </a:p>
          <a:p>
            <a:r>
              <a:rPr lang="en-US" altLang="en-US" sz="2200"/>
              <a:t>Use some hash function to generate  a </a:t>
            </a:r>
            <a:r>
              <a:rPr lang="en-US" altLang="en-US" sz="2200" b="1" i="1"/>
              <a:t>pseudokey</a:t>
            </a:r>
            <a:r>
              <a:rPr lang="en-US" altLang="en-US" sz="2200"/>
              <a:t> of b-bits (typically b=32)</a:t>
            </a:r>
          </a:p>
          <a:p>
            <a:r>
              <a:rPr lang="en-US" altLang="en-US" sz="2200"/>
              <a:t>Use the first (or last) </a:t>
            </a:r>
            <a:r>
              <a:rPr lang="en-US" altLang="en-US" sz="2200" b="1" i="1"/>
              <a:t>d</a:t>
            </a:r>
            <a:r>
              <a:rPr lang="en-US" altLang="en-US" sz="2200"/>
              <a:t> bits to find the offset of the bucket pointer in the directory.</a:t>
            </a:r>
          </a:p>
          <a:p>
            <a:r>
              <a:rPr lang="en-US" altLang="en-US" sz="2200" b="1" i="1"/>
              <a:t>d</a:t>
            </a:r>
            <a:r>
              <a:rPr lang="en-US" altLang="en-US" sz="2200"/>
              <a:t> is called the (global) </a:t>
            </a:r>
            <a:r>
              <a:rPr lang="en-US" altLang="en-US" sz="2200" b="1" i="1"/>
              <a:t>directory depth</a:t>
            </a:r>
            <a:r>
              <a:rPr lang="en-US" altLang="en-US" sz="2200"/>
              <a:t>. It may be stored in the directory.</a:t>
            </a:r>
          </a:p>
          <a:p>
            <a:r>
              <a:rPr lang="en-US" altLang="en-US" sz="2200"/>
              <a:t>In each bucket a local depth </a:t>
            </a:r>
            <a:r>
              <a:rPr lang="en-US" altLang="en-US" sz="2200" b="1" i="1"/>
              <a:t>d'</a:t>
            </a:r>
            <a:r>
              <a:rPr lang="en-US" altLang="en-US" sz="2200"/>
              <a:t> is stored indicating the most (or least) significant bits common to all keys in that bucket (</a:t>
            </a:r>
            <a:r>
              <a:rPr lang="en-US" altLang="en-US" sz="2200" b="1" i="1"/>
              <a:t>d'</a:t>
            </a:r>
            <a:r>
              <a:rPr lang="en-US" altLang="en-US" sz="2200" b="1" i="1">
                <a:sym typeface="Symbol" panose="05050102010706020507" pitchFamily="18" charset="2"/>
              </a:rPr>
              <a:t></a:t>
            </a:r>
            <a:r>
              <a:rPr lang="en-US" altLang="en-US" sz="2200" b="1" i="1"/>
              <a:t> d</a:t>
            </a:r>
            <a:r>
              <a:rPr lang="en-US" altLang="en-US" sz="2200"/>
              <a:t>).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6388EFCD-3EC3-4EDF-9E1B-8F282C82B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 – File Growth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D03F2A45-02DA-42F5-8B07-EA032E6D0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3124200"/>
          </a:xfrm>
        </p:spPr>
        <p:txBody>
          <a:bodyPr/>
          <a:lstStyle/>
          <a:p>
            <a:r>
              <a:rPr lang="en-US" altLang="en-US" sz="2200"/>
              <a:t>No overflow buckets. New buckets are added one by one.</a:t>
            </a:r>
          </a:p>
          <a:p>
            <a:r>
              <a:rPr lang="en-US" altLang="en-US" sz="2200"/>
              <a:t>When a bucket B with local depth </a:t>
            </a:r>
            <a:r>
              <a:rPr lang="en-US" altLang="en-US" sz="2200" b="1" i="1"/>
              <a:t>d'</a:t>
            </a:r>
            <a:r>
              <a:rPr lang="en-US" altLang="en-US" sz="2200"/>
              <a:t> overflows,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200"/>
              <a:t>    B is split into two buckets and all keys are rehash using </a:t>
            </a:r>
            <a:r>
              <a:rPr lang="en-US" altLang="en-US" sz="2200" b="1" i="1"/>
              <a:t>d'+1</a:t>
            </a:r>
            <a:r>
              <a:rPr lang="en-US" altLang="en-US" sz="2200"/>
              <a:t> bits.</a:t>
            </a:r>
          </a:p>
          <a:p>
            <a:r>
              <a:rPr lang="en-US" altLang="en-US" sz="2200"/>
              <a:t>If after a split, </a:t>
            </a:r>
            <a:r>
              <a:rPr lang="en-US" altLang="en-US" sz="2200" b="1" i="1"/>
              <a:t>d' &gt; d</a:t>
            </a:r>
            <a:r>
              <a:rPr lang="en-US" altLang="en-US" sz="2200"/>
              <a:t>, double the size of the directory (</a:t>
            </a:r>
            <a:r>
              <a:rPr lang="en-US" altLang="en-US" sz="2200" b="1" i="1"/>
              <a:t>d=d+1</a:t>
            </a:r>
            <a:r>
              <a:rPr lang="en-US" altLang="en-US" sz="2200"/>
              <a:t>) to accommodate the growth.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FF77B805-65DD-43BD-92F4-C2452FB54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Last Lecture of 20-1</a:t>
            </a:r>
          </a:p>
        </p:txBody>
      </p:sp>
      <p:sp>
        <p:nvSpPr>
          <p:cNvPr id="101378" name="Content Placeholder 2">
            <a:extLst>
              <a:ext uri="{FF2B5EF4-FFF2-40B4-BE49-F238E27FC236}">
                <a16:creationId xmlns:a16="http://schemas.microsoft.com/office/drawing/2014/main" id="{5EC81117-E900-4981-A90A-F7D5BFF45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917A1AC-7555-934B-8ED6-40C0D21A7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02402" name="Title 5">
            <a:extLst>
              <a:ext uri="{FF2B5EF4-FFF2-40B4-BE49-F238E27FC236}">
                <a16:creationId xmlns:a16="http://schemas.microsoft.com/office/drawing/2014/main" id="{8206B12D-45D7-40A5-BB4F-FC563F62F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02403" name="Picture 8">
            <a:extLst>
              <a:ext uri="{FF2B5EF4-FFF2-40B4-BE49-F238E27FC236}">
                <a16:creationId xmlns:a16="http://schemas.microsoft.com/office/drawing/2014/main" id="{1690396C-9E17-43DC-9FFF-6A5F4B7CC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C6A0621-4723-E345-9E5D-93AEDA7E0A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04450" name="Title 5">
            <a:extLst>
              <a:ext uri="{FF2B5EF4-FFF2-40B4-BE49-F238E27FC236}">
                <a16:creationId xmlns:a16="http://schemas.microsoft.com/office/drawing/2014/main" id="{0CF03DB4-F7A6-4731-B832-4F1BD9463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04451" name="Picture 8">
            <a:extLst>
              <a:ext uri="{FF2B5EF4-FFF2-40B4-BE49-F238E27FC236}">
                <a16:creationId xmlns:a16="http://schemas.microsoft.com/office/drawing/2014/main" id="{7D45DF56-3C1D-4CC3-884B-1B87AF048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A0190E40-64E8-47C7-AA5D-F0D4FCDB0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Queuing Delay</a:t>
            </a:r>
          </a:p>
        </p:txBody>
      </p:sp>
      <p:pic>
        <p:nvPicPr>
          <p:cNvPr id="106498" name="Picture 6">
            <a:extLst>
              <a:ext uri="{FF2B5EF4-FFF2-40B4-BE49-F238E27FC236}">
                <a16:creationId xmlns:a16="http://schemas.microsoft.com/office/drawing/2014/main" id="{A2EADE49-265D-43FB-9465-210D213A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0050"/>
            <a:ext cx="83820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6">
            <a:extLst>
              <a:ext uri="{FF2B5EF4-FFF2-40B4-BE49-F238E27FC236}">
                <a16:creationId xmlns:a16="http://schemas.microsoft.com/office/drawing/2014/main" id="{FA9F000F-BC7F-416C-95F5-ACC9AE9F6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Queuing Delay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8445F-A09C-454E-996C-6CB89D16A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001000" cy="4953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b="1"/>
              <a:t>Queuing Delay</a:t>
            </a:r>
            <a:r>
              <a:rPr lang="en-US" altLang="en-US"/>
              <a:t> occurs when: </a:t>
            </a:r>
          </a:p>
          <a:p>
            <a:pPr lvl="1">
              <a:spcAft>
                <a:spcPts val="1800"/>
              </a:spcAft>
            </a:pPr>
            <a:r>
              <a:rPr lang="en-US" altLang="en-US" sz="2200" u="sng"/>
              <a:t>multiple</a:t>
            </a:r>
            <a:r>
              <a:rPr lang="en-US" altLang="en-US" sz="2200"/>
              <a:t> queries are executed at the same time, and</a:t>
            </a:r>
          </a:p>
          <a:p>
            <a:pPr lvl="1">
              <a:spcAft>
                <a:spcPts val="1800"/>
              </a:spcAft>
            </a:pPr>
            <a:r>
              <a:rPr lang="en-US" altLang="en-US" sz="2200"/>
              <a:t>those queries access the </a:t>
            </a:r>
            <a:r>
              <a:rPr lang="en-US" altLang="en-US" sz="2200" u="sng"/>
              <a:t>same disk</a:t>
            </a:r>
            <a:r>
              <a:rPr lang="en-US" altLang="en-US" sz="2200"/>
              <a:t> at the same time (i.e., send I/O requests)</a:t>
            </a:r>
          </a:p>
          <a:p>
            <a:pPr>
              <a:spcAft>
                <a:spcPts val="1800"/>
              </a:spcAft>
            </a:pPr>
            <a:r>
              <a:rPr lang="en-US" altLang="en-US"/>
              <a:t>The disk head can only serve </a:t>
            </a:r>
            <a:r>
              <a:rPr lang="en-US" altLang="en-US" u="sng"/>
              <a:t>one request at a time</a:t>
            </a:r>
            <a:r>
              <a:rPr lang="en-US" altLang="en-US"/>
              <a:t>!</a:t>
            </a:r>
          </a:p>
          <a:p>
            <a:pPr>
              <a:spcAft>
                <a:spcPts val="1800"/>
              </a:spcAft>
            </a:pPr>
            <a:r>
              <a:rPr lang="en-US" altLang="en-US" b="1"/>
              <a:t>Solution:</a:t>
            </a:r>
            <a:r>
              <a:rPr lang="en-US" altLang="en-US"/>
              <a:t> </a:t>
            </a:r>
          </a:p>
          <a:p>
            <a:pPr lvl="1">
              <a:spcAft>
                <a:spcPts val="1800"/>
              </a:spcAft>
            </a:pPr>
            <a:r>
              <a:rPr lang="en-US" altLang="en-US"/>
              <a:t>Smart scheduling of serving disk requests</a:t>
            </a:r>
          </a:p>
          <a:p>
            <a:pPr lvl="1">
              <a:spcAft>
                <a:spcPts val="1800"/>
              </a:spcAft>
            </a:pPr>
            <a:r>
              <a:rPr lang="en-US" altLang="en-US"/>
              <a:t>Parallel processing (multiple disks organizations)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F12DA62-D3A8-4F7F-AFCD-9FE046791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But first, how is data stored?</a:t>
            </a:r>
          </a:p>
        </p:txBody>
      </p:sp>
      <p:pic>
        <p:nvPicPr>
          <p:cNvPr id="16386" name="Picture 5">
            <a:extLst>
              <a:ext uri="{FF2B5EF4-FFF2-40B4-BE49-F238E27FC236}">
                <a16:creationId xmlns:a16="http://schemas.microsoft.com/office/drawing/2014/main" id="{3A1AEBF7-2C40-4735-8076-3226185E5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5388"/>
            <a:ext cx="8445500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2B848D61-C9CF-4D95-B39B-5E2F45C18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/>
              <a:t>Elevator Algorithm Example</a:t>
            </a:r>
          </a:p>
        </p:txBody>
      </p:sp>
      <p:graphicFrame>
        <p:nvGraphicFramePr>
          <p:cNvPr id="347255" name="Group 119">
            <a:extLst>
              <a:ext uri="{FF2B5EF4-FFF2-40B4-BE49-F238E27FC236}">
                <a16:creationId xmlns:a16="http://schemas.microsoft.com/office/drawing/2014/main" id="{3E8BC457-2C05-AE4A-9AB3-709D0E854612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01613" y="1736725"/>
          <a:ext cx="1828800" cy="3100387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23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cylinder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request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arrival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time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5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40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7252" name="Group 116">
            <a:extLst>
              <a:ext uri="{FF2B5EF4-FFF2-40B4-BE49-F238E27FC236}">
                <a16:creationId xmlns:a16="http://schemas.microsoft.com/office/drawing/2014/main" id="{1CD157A6-563F-C942-8672-7B2EFD8F9463}"/>
              </a:ext>
            </a:extLst>
          </p:cNvPr>
          <p:cNvGraphicFramePr>
            <a:graphicFrameLocks noGrp="1"/>
          </p:cNvGraphicFramePr>
          <p:nvPr/>
        </p:nvGraphicFramePr>
        <p:xfrm>
          <a:off x="2411413" y="1736725"/>
          <a:ext cx="3048000" cy="3121024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3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cylinder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request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competion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time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wait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time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8.3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8.3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21.6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21.6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38.9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38.9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2000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58.2 ms*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38.2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8000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79.5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49.5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5000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94.8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54.8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7251" name="Group 115">
            <a:extLst>
              <a:ext uri="{FF2B5EF4-FFF2-40B4-BE49-F238E27FC236}">
                <a16:creationId xmlns:a16="http://schemas.microsoft.com/office/drawing/2014/main" id="{AA80A025-5780-CF47-869A-CCD25A34838D}"/>
              </a:ext>
            </a:extLst>
          </p:cNvPr>
          <p:cNvGraphicFramePr>
            <a:graphicFrameLocks noGrp="1"/>
          </p:cNvGraphicFramePr>
          <p:nvPr/>
        </p:nvGraphicFramePr>
        <p:xfrm>
          <a:off x="5826125" y="1758950"/>
          <a:ext cx="3048000" cy="311785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23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cylinder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request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competion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time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wait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time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1000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8.3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8.3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21.6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21.6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7000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38.9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38.9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8000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50.2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20.2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1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5000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65.6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25.5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charset="0"/>
                        </a:rPr>
                        <a:t>2000</a:t>
                      </a:r>
                    </a:p>
                  </a:txBody>
                  <a:tcPr marL="90487" marR="90487" marT="44445" marB="444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ahoma" charset="0"/>
                        </a:rPr>
                        <a:t>80.8 ms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60.8</a:t>
                      </a:r>
                    </a:p>
                  </a:txBody>
                  <a:tcPr marL="90487" marR="90487" marT="44445" marB="444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9664" name="Text Box 97">
            <a:extLst>
              <a:ext uri="{FF2B5EF4-FFF2-40B4-BE49-F238E27FC236}">
                <a16:creationId xmlns:a16="http://schemas.microsoft.com/office/drawing/2014/main" id="{52B68674-694C-46C0-950A-1A02CE324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1395413"/>
            <a:ext cx="2784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</a:rPr>
              <a:t>First-Come First-Served</a:t>
            </a:r>
          </a:p>
        </p:txBody>
      </p:sp>
      <p:sp>
        <p:nvSpPr>
          <p:cNvPr id="109665" name="Text Box 98">
            <a:extLst>
              <a:ext uri="{FF2B5EF4-FFF2-40B4-BE49-F238E27FC236}">
                <a16:creationId xmlns:a16="http://schemas.microsoft.com/office/drawing/2014/main" id="{CAA9A753-C7B0-496B-B281-0ABCCDDBC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988" y="1417638"/>
            <a:ext cx="2924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800" b="1">
                <a:solidFill>
                  <a:schemeClr val="tx2"/>
                </a:solidFill>
              </a:rPr>
              <a:t>Using Elevator Algorithm</a:t>
            </a:r>
          </a:p>
        </p:txBody>
      </p:sp>
      <p:sp>
        <p:nvSpPr>
          <p:cNvPr id="109666" name="Text Box 99">
            <a:extLst>
              <a:ext uri="{FF2B5EF4-FFF2-40B4-BE49-F238E27FC236}">
                <a16:creationId xmlns:a16="http://schemas.microsoft.com/office/drawing/2014/main" id="{987E9507-8920-481C-B761-FC172B199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757863"/>
            <a:ext cx="18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800"/>
          </a:p>
        </p:txBody>
      </p:sp>
      <p:sp>
        <p:nvSpPr>
          <p:cNvPr id="109667" name="Text Box 100">
            <a:extLst>
              <a:ext uri="{FF2B5EF4-FFF2-40B4-BE49-F238E27FC236}">
                <a16:creationId xmlns:a16="http://schemas.microsoft.com/office/drawing/2014/main" id="{0657EFE3-A410-447E-A7A3-E66C74BE6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81600"/>
            <a:ext cx="7467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/>
              <a:t>58.2</a:t>
            </a:r>
            <a:r>
              <a:rPr lang="en-US" altLang="en-US"/>
              <a:t> ms = 38.9 + [1+ (7000-2000)/500] + 7.8 + 0.5 ms</a:t>
            </a:r>
          </a:p>
        </p:txBody>
      </p:sp>
      <p:sp>
        <p:nvSpPr>
          <p:cNvPr id="109668" name="Text Box 101">
            <a:extLst>
              <a:ext uri="{FF2B5EF4-FFF2-40B4-BE49-F238E27FC236}">
                <a16:creationId xmlns:a16="http://schemas.microsoft.com/office/drawing/2014/main" id="{74F67DF9-AD1D-4995-8B44-A3F74BA81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5937250"/>
            <a:ext cx="24257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last completion time</a:t>
            </a:r>
          </a:p>
        </p:txBody>
      </p:sp>
      <p:sp>
        <p:nvSpPr>
          <p:cNvPr id="109669" name="Text Box 102">
            <a:extLst>
              <a:ext uri="{FF2B5EF4-FFF2-40B4-BE49-F238E27FC236}">
                <a16:creationId xmlns:a16="http://schemas.microsoft.com/office/drawing/2014/main" id="{BED79E06-F4A2-4849-BC8D-770AB9170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388" y="5937250"/>
            <a:ext cx="126841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seek time</a:t>
            </a:r>
          </a:p>
        </p:txBody>
      </p:sp>
      <p:sp>
        <p:nvSpPr>
          <p:cNvPr id="109670" name="Text Box 103">
            <a:extLst>
              <a:ext uri="{FF2B5EF4-FFF2-40B4-BE49-F238E27FC236}">
                <a16:creationId xmlns:a16="http://schemas.microsoft.com/office/drawing/2014/main" id="{EB240BC0-A704-46BC-9AF7-D4FB91C2D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5929313"/>
            <a:ext cx="21320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rotational latency</a:t>
            </a:r>
          </a:p>
        </p:txBody>
      </p:sp>
      <p:sp>
        <p:nvSpPr>
          <p:cNvPr id="109671" name="Text Box 104">
            <a:extLst>
              <a:ext uri="{FF2B5EF4-FFF2-40B4-BE49-F238E27FC236}">
                <a16:creationId xmlns:a16="http://schemas.microsoft.com/office/drawing/2014/main" id="{F3F4DB3E-93DA-4F12-982D-8FC9646FA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5754688"/>
            <a:ext cx="16843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Block</a:t>
            </a:r>
            <a:br>
              <a:rPr lang="en-US" altLang="en-US" sz="2000"/>
            </a:br>
            <a:r>
              <a:rPr lang="en-US" altLang="en-US" sz="2000"/>
              <a:t> transfer time</a:t>
            </a:r>
          </a:p>
        </p:txBody>
      </p:sp>
      <p:sp>
        <p:nvSpPr>
          <p:cNvPr id="109672" name="Line 105">
            <a:extLst>
              <a:ext uri="{FF2B5EF4-FFF2-40B4-BE49-F238E27FC236}">
                <a16:creationId xmlns:a16="http://schemas.microsoft.com/office/drawing/2014/main" id="{ED726A3F-6CCB-43CB-BC66-6C5BFFF3FA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5535613"/>
            <a:ext cx="381000" cy="401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09673" name="Line 106">
            <a:extLst>
              <a:ext uri="{FF2B5EF4-FFF2-40B4-BE49-F238E27FC236}">
                <a16:creationId xmlns:a16="http://schemas.microsoft.com/office/drawing/2014/main" id="{AF3BB71A-776B-459D-A39A-8CAC4DA54E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5551488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09674" name="Line 107">
            <a:extLst>
              <a:ext uri="{FF2B5EF4-FFF2-40B4-BE49-F238E27FC236}">
                <a16:creationId xmlns:a16="http://schemas.microsoft.com/office/drawing/2014/main" id="{84948770-5E9E-4A74-BD3B-8E7A9592E5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6788" y="5551488"/>
            <a:ext cx="658812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09675" name="Line 108">
            <a:extLst>
              <a:ext uri="{FF2B5EF4-FFF2-40B4-BE49-F238E27FC236}">
                <a16:creationId xmlns:a16="http://schemas.microsoft.com/office/drawing/2014/main" id="{B4BA8F47-97B2-41CF-B9CE-76EE6B5185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20000" y="5610225"/>
            <a:ext cx="609600" cy="18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9ED39974-674C-4FE6-B1AC-AAE876CB34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scheduling: Elevator Algorithm </a:t>
            </a:r>
          </a:p>
        </p:txBody>
      </p:sp>
      <p:sp>
        <p:nvSpPr>
          <p:cNvPr id="3891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4D1DE42-867D-4820-BBE1-209467010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5029200"/>
          </a:xfrm>
        </p:spPr>
        <p:txBody>
          <a:bodyPr/>
          <a:lstStyle/>
          <a:p>
            <a:pPr eaLnBrk="1" hangingPunct="1">
              <a:buClr>
                <a:schemeClr val="tx2"/>
              </a:buClr>
            </a:pPr>
            <a:r>
              <a:rPr lang="en-US" altLang="en-US" sz="2200" b="1">
                <a:solidFill>
                  <a:srgbClr val="0000CC"/>
                </a:solidFill>
                <a:latin typeface="Comic Sans MS" panose="030F0702030302020204" pitchFamily="66" charset="0"/>
              </a:rPr>
              <a:t>Idea</a:t>
            </a:r>
            <a:r>
              <a:rPr lang="en-US" altLang="en-US" sz="2200"/>
              <a:t> : Schedule reading of requested blocks in the order </a:t>
            </a:r>
            <a:br>
              <a:rPr lang="en-US" altLang="en-US" sz="2200"/>
            </a:br>
            <a:r>
              <a:rPr lang="en-US" altLang="en-US" sz="2200"/>
              <a:t>in which they appear under the head</a:t>
            </a:r>
          </a:p>
          <a:p>
            <a:pPr eaLnBrk="1" hangingPunct="1">
              <a:buClr>
                <a:schemeClr val="tx2"/>
              </a:buClr>
            </a:pPr>
            <a:endParaRPr lang="en-US" altLang="en-US" sz="1200"/>
          </a:p>
          <a:p>
            <a:pPr eaLnBrk="1" hangingPunct="1">
              <a:buClr>
                <a:schemeClr val="tx2"/>
              </a:buClr>
            </a:pPr>
            <a:r>
              <a:rPr lang="en-US" altLang="en-US" sz="2200" b="1">
                <a:solidFill>
                  <a:srgbClr val="0000CC"/>
                </a:solidFill>
                <a:latin typeface="Comic Sans MS" panose="030F0702030302020204" pitchFamily="66" charset="0"/>
              </a:rPr>
              <a:t>Elevator Algorithm (Scan)</a:t>
            </a:r>
            <a:r>
              <a:rPr lang="en-US" altLang="en-US" sz="2200" i="1"/>
              <a:t> - </a:t>
            </a:r>
            <a:r>
              <a:rPr lang="en-US" altLang="en-US" sz="2200"/>
              <a:t>Works like an elevator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/>
              <a:t>The arm moves towards </a:t>
            </a:r>
            <a:r>
              <a:rPr lang="en-US" altLang="en-US" sz="2200" b="1"/>
              <a:t>one direction</a:t>
            </a:r>
            <a:r>
              <a:rPr lang="en-US" altLang="en-US" sz="2200"/>
              <a:t> serving all requests on the visited tracks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/>
              <a:t>Reverses direction when no more pending requests</a:t>
            </a:r>
          </a:p>
          <a:p>
            <a:pPr eaLnBrk="1" hangingPunct="1">
              <a:buClr>
                <a:schemeClr val="tx2"/>
              </a:buClr>
            </a:pPr>
            <a:endParaRPr lang="en-US" altLang="en-US" sz="1200"/>
          </a:p>
          <a:p>
            <a:pPr eaLnBrk="1" hangingPunct="1">
              <a:buClr>
                <a:schemeClr val="tx2"/>
              </a:buClr>
            </a:pPr>
            <a:r>
              <a:rPr lang="en-US" altLang="en-US" sz="2200" b="1">
                <a:solidFill>
                  <a:srgbClr val="0000CC"/>
                </a:solidFill>
                <a:latin typeface="Comic Sans MS" panose="030F0702030302020204" pitchFamily="66" charset="0"/>
              </a:rPr>
              <a:t>Advantage</a:t>
            </a:r>
            <a:r>
              <a:rPr lang="en-US" altLang="en-US" sz="2200"/>
              <a:t>: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/>
              <a:t>Reduces average access time for unpredictable requests</a:t>
            </a:r>
          </a:p>
          <a:p>
            <a:pPr eaLnBrk="1" hangingPunct="1">
              <a:buClr>
                <a:schemeClr val="tx2"/>
              </a:buClr>
            </a:pPr>
            <a:endParaRPr lang="en-US" altLang="en-US" sz="1200"/>
          </a:p>
          <a:p>
            <a:pPr eaLnBrk="1" hangingPunct="1">
              <a:buClr>
                <a:schemeClr val="tx2"/>
              </a:buClr>
            </a:pPr>
            <a:r>
              <a:rPr lang="en-US" altLang="en-US" sz="2200" b="1">
                <a:solidFill>
                  <a:srgbClr val="0000CC"/>
                </a:solidFill>
                <a:latin typeface="Comic Sans MS" panose="030F0702030302020204" pitchFamily="66" charset="0"/>
              </a:rPr>
              <a:t>Problem</a:t>
            </a:r>
            <a:r>
              <a:rPr lang="en-US" altLang="en-US" sz="2200"/>
              <a:t>: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/>
              <a:t>It is more effective in many disk-access requests</a:t>
            </a:r>
          </a:p>
          <a:p>
            <a:pPr lvl="1" eaLnBrk="1" hangingPunct="1">
              <a:buClr>
                <a:schemeClr val="tx2"/>
              </a:buClr>
            </a:pPr>
            <a:r>
              <a:rPr lang="en-US" altLang="en-US" sz="2200"/>
              <a:t>The benefit is not uniform among requests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AE5BB8A0-3BDF-4206-96BD-FC3B54FC9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Variations of Elevator Algorithm 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D369E211-861C-4311-9A00-9484A8043D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458200" cy="52578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en-US" b="1"/>
              <a:t>Scan or Elevator Algorithm 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services both directions and reverses direction when  reaches the edge of the disk</a:t>
            </a:r>
          </a:p>
          <a:p>
            <a:pPr>
              <a:buClr>
                <a:schemeClr val="tx2"/>
              </a:buClr>
            </a:pPr>
            <a:r>
              <a:rPr lang="en-US" altLang="en-US" b="1"/>
              <a:t>C-Scan or Circular Elevator Algorithm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all requests are serviced in only one direction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more equal performance for all head positions</a:t>
            </a:r>
          </a:p>
          <a:p>
            <a:pPr>
              <a:buClr>
                <a:schemeClr val="tx2"/>
              </a:buClr>
            </a:pPr>
            <a:r>
              <a:rPr lang="en-US" altLang="en-US" b="1"/>
              <a:t>Look 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Scan but changes direction when no more pending requests</a:t>
            </a:r>
          </a:p>
          <a:p>
            <a:pPr>
              <a:buClr>
                <a:schemeClr val="tx2"/>
              </a:buClr>
            </a:pPr>
            <a:r>
              <a:rPr lang="en-US" altLang="en-US" b="1"/>
              <a:t>C-Look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Combination of Look and C-Scan</a:t>
            </a:r>
          </a:p>
          <a:p>
            <a:pPr>
              <a:buClr>
                <a:schemeClr val="tx2"/>
              </a:buClr>
            </a:pPr>
            <a:r>
              <a:rPr lang="en-US" altLang="en-US" b="1"/>
              <a:t>FCScan</a:t>
            </a:r>
          </a:p>
          <a:p>
            <a:pPr lvl="1">
              <a:buClr>
                <a:schemeClr val="tx2"/>
              </a:buClr>
            </a:pPr>
            <a:r>
              <a:rPr lang="en-US" altLang="en-US" sz="2200"/>
              <a:t>prevents "arm stickiness" by using two queues (Q1 &amp; Q2)</a:t>
            </a:r>
          </a:p>
          <a:p>
            <a:pPr lvl="1">
              <a:buClr>
                <a:schemeClr val="tx2"/>
              </a:buClr>
            </a:pPr>
            <a:r>
              <a:rPr lang="en-US" altLang="en-US" sz="2000"/>
              <a:t>When Scan uses Q1 with old requests, new requests go to Q2</a:t>
            </a: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6F52804-C48B-654C-B5B6-AF4AB96E0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14690" name="Title 5">
            <a:extLst>
              <a:ext uri="{FF2B5EF4-FFF2-40B4-BE49-F238E27FC236}">
                <a16:creationId xmlns:a16="http://schemas.microsoft.com/office/drawing/2014/main" id="{FFBEA748-6954-487B-BF1A-5E36BE854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14691" name="Picture 8">
            <a:extLst>
              <a:ext uri="{FF2B5EF4-FFF2-40B4-BE49-F238E27FC236}">
                <a16:creationId xmlns:a16="http://schemas.microsoft.com/office/drawing/2014/main" id="{D0680947-E870-4194-897C-A4207BD2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83F9D39-47DF-4642-8B68-DCC9BFE51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spcAft>
                <a:spcPts val="1700"/>
              </a:spcAft>
            </a:pPr>
            <a:r>
              <a:rPr lang="en-US" altLang="en-US"/>
              <a:t>To minimize access time: data is always transferred from/to disks by </a:t>
            </a:r>
            <a:r>
              <a:rPr lang="en-US" altLang="en-US" b="1"/>
              <a:t>blocks </a:t>
            </a:r>
            <a:r>
              <a:rPr lang="en-US" altLang="en-US"/>
              <a:t>of bytes</a:t>
            </a:r>
          </a:p>
          <a:p>
            <a:pPr marL="514350" indent="-514350" eaLnBrk="1" hangingPunct="1">
              <a:spcAft>
                <a:spcPts val="1700"/>
              </a:spcAft>
            </a:pPr>
            <a:r>
              <a:rPr lang="en-US" altLang="en-US"/>
              <a:t>A disk block is an </a:t>
            </a:r>
            <a:r>
              <a:rPr lang="en-US" altLang="en-US" u="sng"/>
              <a:t>adjacent </a:t>
            </a:r>
            <a:r>
              <a:rPr lang="en-US" altLang="en-US"/>
              <a:t>sequence of sectors from a single track of one platter</a:t>
            </a:r>
          </a:p>
          <a:p>
            <a:pPr marL="514350" indent="-514350" eaLnBrk="1" hangingPunct="1">
              <a:spcAft>
                <a:spcPts val="1700"/>
              </a:spcAft>
            </a:pPr>
            <a:r>
              <a:rPr lang="en-US" altLang="en-US"/>
              <a:t>Block size typically ranges from 512 bytes to 4KBytes.</a:t>
            </a:r>
          </a:p>
        </p:txBody>
      </p:sp>
      <p:sp>
        <p:nvSpPr>
          <p:cNvPr id="116738" name="Title 5">
            <a:extLst>
              <a:ext uri="{FF2B5EF4-FFF2-40B4-BE49-F238E27FC236}">
                <a16:creationId xmlns:a16="http://schemas.microsoft.com/office/drawing/2014/main" id="{71E8816F-1F4E-477D-B7E6-A31B62033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Block Transfer</a:t>
            </a:r>
          </a:p>
        </p:txBody>
      </p:sp>
      <p:pic>
        <p:nvPicPr>
          <p:cNvPr id="116739" name="Picture 6">
            <a:extLst>
              <a:ext uri="{FF2B5EF4-FFF2-40B4-BE49-F238E27FC236}">
                <a16:creationId xmlns:a16="http://schemas.microsoft.com/office/drawing/2014/main" id="{3C7D95F2-20D1-4C61-A605-0B8ECAF26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43400"/>
            <a:ext cx="25781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58D78F5-AFEE-5D4B-8EE6-A8450C951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18786" name="Title 5">
            <a:extLst>
              <a:ext uri="{FF2B5EF4-FFF2-40B4-BE49-F238E27FC236}">
                <a16:creationId xmlns:a16="http://schemas.microsoft.com/office/drawing/2014/main" id="{1F6EE133-3ABB-44FC-873B-5E578420A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18787" name="Picture 8">
            <a:extLst>
              <a:ext uri="{FF2B5EF4-FFF2-40B4-BE49-F238E27FC236}">
                <a16:creationId xmlns:a16="http://schemas.microsoft.com/office/drawing/2014/main" id="{E3A4C27C-5844-4EAC-82BD-7B80850C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29E07626-65BE-4202-907C-A15E37211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Buffering / Caching</a:t>
            </a:r>
          </a:p>
        </p:txBody>
      </p:sp>
      <p:sp>
        <p:nvSpPr>
          <p:cNvPr id="12083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20D3648-0F9E-4AAC-B2A7-6EF2C4E96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omic Sans MS" panose="030F0702030302020204" pitchFamily="66" charset="0"/>
              </a:rPr>
              <a:t>Idea</a:t>
            </a:r>
            <a:r>
              <a:rPr lang="en-US" altLang="en-US"/>
              <a:t>: Keep as many blocks in main memory as possible to </a:t>
            </a:r>
            <a:r>
              <a:rPr lang="en-US" altLang="en-US">
                <a:ea typeface="MS Mincho" panose="02020609040205080304" pitchFamily="49" charset="-128"/>
              </a:rPr>
              <a:t>maximize the likelihood that a block of data needed by a transaction is in main memory </a:t>
            </a:r>
          </a:p>
          <a:p>
            <a:pPr eaLnBrk="1" hangingPunct="1"/>
            <a:endParaRPr lang="en-US" altLang="en-US" sz="1400">
              <a:ea typeface="MS Mincho" panose="02020609040205080304" pitchFamily="49" charset="-128"/>
            </a:endParaRPr>
          </a:p>
          <a:p>
            <a:pPr marL="342900" lvl="2" indent="-342900" eaLnBrk="1" hangingPunct="1">
              <a:buSzPct val="75000"/>
              <a:buFont typeface="Monotype Sorts" pitchFamily="-84" charset="2"/>
              <a:buChar char="o"/>
            </a:pPr>
            <a:r>
              <a:rPr lang="en-US" altLang="en-US"/>
              <a:t>Might run out of memory space </a:t>
            </a:r>
            <a:r>
              <a:rPr lang="en-US" altLang="en-US">
                <a:sym typeface="Wingdings" panose="05000000000000000000" pitchFamily="2" charset="2"/>
              </a:rPr>
              <a:t> replace blocks!</a:t>
            </a:r>
            <a:endParaRPr lang="en-US" altLang="en-US"/>
          </a:p>
          <a:p>
            <a:pPr eaLnBrk="1" hangingPunct="1"/>
            <a:endParaRPr lang="en-US" altLang="en-US" sz="1400"/>
          </a:p>
          <a:p>
            <a:pPr eaLnBrk="1" hangingPunct="1"/>
            <a:r>
              <a:rPr lang="en-US" altLang="en-US"/>
              <a:t>Replacement Policies:</a:t>
            </a:r>
          </a:p>
          <a:p>
            <a:pPr eaLnBrk="1" hangingPunct="1">
              <a:buFont typeface="Monotype Sorts" pitchFamily="-84" charset="2"/>
              <a:buNone/>
            </a:pPr>
            <a:endParaRPr lang="en-US" altLang="en-US" sz="800"/>
          </a:p>
          <a:p>
            <a:pPr marL="1255713" lvl="3" indent="-469900" eaLnBrk="1" hangingPunct="1">
              <a:lnSpc>
                <a:spcPct val="70000"/>
              </a:lnSpc>
              <a:spcAft>
                <a:spcPts val="1663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LRU (Least Recently Used)  </a:t>
            </a:r>
          </a:p>
          <a:p>
            <a:pPr marL="1255713" lvl="3" indent="-469900" eaLnBrk="1" hangingPunct="1">
              <a:lnSpc>
                <a:spcPct val="70000"/>
              </a:lnSpc>
              <a:spcAft>
                <a:spcPts val="1663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MRU (Most Recently Used)</a:t>
            </a:r>
          </a:p>
          <a:p>
            <a:pPr marL="1255713" lvl="3" indent="-469900" eaLnBrk="1" hangingPunct="1">
              <a:lnSpc>
                <a:spcPct val="70000"/>
              </a:lnSpc>
              <a:spcAft>
                <a:spcPts val="1663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LFU (Least Frequently Used)</a:t>
            </a:r>
          </a:p>
          <a:p>
            <a:pPr marL="1255713" lvl="3" indent="-469900" eaLnBrk="1" hangingPunct="1">
              <a:lnSpc>
                <a:spcPct val="70000"/>
              </a:lnSpc>
              <a:spcAft>
                <a:spcPts val="1663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Dual-greedy (e.g., LRU &amp; LFU)</a:t>
            </a:r>
          </a:p>
          <a:p>
            <a:pPr marL="1255713" lvl="3" indent="-469900" eaLnBrk="1" hangingPunct="1">
              <a:lnSpc>
                <a:spcPct val="70000"/>
              </a:lnSpc>
              <a:spcAft>
                <a:spcPts val="1663"/>
              </a:spcAft>
              <a:buFont typeface="Arial" panose="020B0604020202020204" pitchFamily="34" charset="0"/>
              <a:buAutoNum type="arabicPeriod"/>
            </a:pPr>
            <a:r>
              <a:rPr lang="en-US" altLang="en-US"/>
              <a:t>…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120835" name="Picture 6">
            <a:extLst>
              <a:ext uri="{FF2B5EF4-FFF2-40B4-BE49-F238E27FC236}">
                <a16:creationId xmlns:a16="http://schemas.microsoft.com/office/drawing/2014/main" id="{499C367F-98B2-4EE8-95AE-95ED02573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30700"/>
            <a:ext cx="1870075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3C7790D5-9CD1-4DC6-9A6F-3A17CB5C4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Prefetching or Double Buffering</a:t>
            </a:r>
          </a:p>
        </p:txBody>
      </p:sp>
      <p:sp>
        <p:nvSpPr>
          <p:cNvPr id="1945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9EE03C9-F652-1F40-BCAC-897D3B958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5181600"/>
          </a:xfrm>
        </p:spPr>
        <p:txBody>
          <a:bodyPr/>
          <a:lstStyle/>
          <a:p>
            <a:pPr lvl="2" eaLnBrk="1" hangingPunct="1"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buFont typeface="Monotype Sorts" charset="0"/>
              <a:buChar char="o"/>
              <a:defRPr/>
            </a:pPr>
            <a:r>
              <a:rPr lang="en-US" b="1" dirty="0">
                <a:ea typeface="ＭＳ Ｐゴシック" charset="0"/>
              </a:rPr>
              <a:t>Situation</a:t>
            </a:r>
            <a:r>
              <a:rPr lang="en-US" dirty="0">
                <a:ea typeface="ＭＳ Ｐゴシック" charset="0"/>
              </a:rPr>
              <a:t>: Needed data are known, but the timing of the request is data-dependent</a:t>
            </a:r>
          </a:p>
          <a:p>
            <a:pPr eaLnBrk="1" hangingPunct="1">
              <a:buFont typeface="Monotype Sorts" charset="0"/>
              <a:buChar char="o"/>
              <a:defRPr/>
            </a:pPr>
            <a:endParaRPr lang="en-US" sz="1400" dirty="0">
              <a:ea typeface="ＭＳ Ｐゴシック" charset="0"/>
            </a:endParaRPr>
          </a:p>
          <a:p>
            <a:pPr eaLnBrk="1" hangingPunct="1">
              <a:buFont typeface="Monotype Sorts" charset="0"/>
              <a:buChar char="o"/>
              <a:defRPr/>
            </a:pPr>
            <a:r>
              <a:rPr lang="en-US" b="1" dirty="0">
                <a:latin typeface="Comic Sans MS" charset="0"/>
                <a:ea typeface="ＭＳ Ｐゴシック" charset="0"/>
                <a:cs typeface="ＭＳ Ｐゴシック" charset="0"/>
              </a:rPr>
              <a:t>Idea</a:t>
            </a:r>
            <a:r>
              <a:rPr lang="en-US" dirty="0">
                <a:ea typeface="ＭＳ Ｐゴシック" charset="0"/>
              </a:rPr>
              <a:t>: speed-up access by pre-loading needed data</a:t>
            </a:r>
          </a:p>
          <a:p>
            <a:pPr eaLnBrk="1" hangingPunct="1">
              <a:buFont typeface="Monotype Sorts" charset="0"/>
              <a:buChar char="o"/>
              <a:defRPr/>
            </a:pPr>
            <a:endParaRPr lang="en-US" sz="1400" dirty="0">
              <a:ea typeface="ＭＳ Ｐゴシック" charset="0"/>
            </a:endParaRPr>
          </a:p>
          <a:p>
            <a:pPr eaLnBrk="1" hangingPunct="1">
              <a:buFont typeface="Monotype Sorts" charset="0"/>
              <a:buChar char="o"/>
              <a:defRPr/>
            </a:pPr>
            <a:r>
              <a:rPr lang="en-US" b="1" dirty="0">
                <a:ea typeface="ＭＳ Ｐゴシック" charset="0"/>
              </a:rPr>
              <a:t>Cons</a:t>
            </a:r>
            <a:r>
              <a:rPr lang="en-US" dirty="0">
                <a:ea typeface="ＭＳ Ｐゴシック" charset="0"/>
              </a:rPr>
              <a:t>: 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requires extra main memory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no help if requests are random </a:t>
            </a:r>
            <a:r>
              <a:rPr lang="en-US" dirty="0">
                <a:ea typeface="ＭＳ Ｐゴシック" pitchFamily="37" charset="-128"/>
              </a:rPr>
              <a:t>(unpredictable) </a:t>
            </a:r>
          </a:p>
          <a:p>
            <a:pPr marL="457200" lvl="1" indent="0" eaLnBrk="1" hangingPunct="1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eaLnBrk="1" hangingPunct="1">
              <a:buFont typeface="Monotype Sorts" charset="0"/>
              <a:buChar char="o"/>
              <a:defRPr/>
            </a:pPr>
            <a:endParaRPr lang="en-US" sz="28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122883" name="Picture 7">
            <a:extLst>
              <a:ext uri="{FF2B5EF4-FFF2-40B4-BE49-F238E27FC236}">
                <a16:creationId xmlns:a16="http://schemas.microsoft.com/office/drawing/2014/main" id="{040FFB07-C330-433F-93A4-6D02EE38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651375"/>
            <a:ext cx="20574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2A1B04B-7917-2B4F-B287-B5978E140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24930" name="Title 5">
            <a:extLst>
              <a:ext uri="{FF2B5EF4-FFF2-40B4-BE49-F238E27FC236}">
                <a16:creationId xmlns:a16="http://schemas.microsoft.com/office/drawing/2014/main" id="{5BD0E746-2EFD-491A-A41F-D36A13E42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24931" name="Picture 8">
            <a:extLst>
              <a:ext uri="{FF2B5EF4-FFF2-40B4-BE49-F238E27FC236}">
                <a16:creationId xmlns:a16="http://schemas.microsoft.com/office/drawing/2014/main" id="{BEF1F844-9F0A-4C0B-93DB-753B2438A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B5165BBB-2BBF-4C60-A1BA-250956624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Cylinder-based Organization</a:t>
            </a:r>
          </a:p>
        </p:txBody>
      </p:sp>
      <p:sp>
        <p:nvSpPr>
          <p:cNvPr id="215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A0A94FB-8B8B-4D37-B433-239BD9F841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4724400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Comic Sans MS" panose="030F0702030302020204" pitchFamily="66" charset="0"/>
              </a:rPr>
              <a:t>Observation</a:t>
            </a:r>
            <a:r>
              <a:rPr lang="en-US" altLang="en-US"/>
              <a:t>: Data such as in relations is likely to be accessed together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b="1">
                <a:latin typeface="Comic Sans MS" panose="030F0702030302020204" pitchFamily="66" charset="0"/>
              </a:rPr>
              <a:t>Idea</a:t>
            </a:r>
            <a:r>
              <a:rPr lang="en-US" altLang="en-US"/>
              <a:t>: Store such data on the same cylinder </a:t>
            </a:r>
          </a:p>
          <a:p>
            <a:pPr lvl="1" eaLnBrk="1" hangingPunct="1"/>
            <a:r>
              <a:rPr lang="en-US" altLang="en-US"/>
              <a:t>Blocks are </a:t>
            </a:r>
            <a:r>
              <a:rPr lang="en-US" altLang="en-US" b="1" i="1">
                <a:latin typeface="Comic Sans MS" panose="030F0702030302020204" pitchFamily="66" charset="0"/>
              </a:rPr>
              <a:t>“Next” </a:t>
            </a:r>
            <a:r>
              <a:rPr lang="en-US" altLang="en-US"/>
              <a:t>to each other</a:t>
            </a:r>
          </a:p>
          <a:p>
            <a:pPr lvl="1" eaLnBrk="1" hangingPunct="1"/>
            <a:r>
              <a:rPr lang="en-US" altLang="en-US"/>
              <a:t>Blocks on a track or on a cylinder effectively </a:t>
            </a:r>
            <a:br>
              <a:rPr lang="en-US" altLang="en-US"/>
            </a:br>
            <a:r>
              <a:rPr lang="en-US" altLang="en-US"/>
              <a:t>involve only </a:t>
            </a:r>
            <a:r>
              <a:rPr lang="en-US" altLang="en-US" u="sng"/>
              <a:t>the first </a:t>
            </a:r>
            <a:r>
              <a:rPr lang="en-US" altLang="en-US"/>
              <a:t>seek time and </a:t>
            </a:r>
            <a:r>
              <a:rPr lang="en-US" altLang="en-US" u="sng"/>
              <a:t>first</a:t>
            </a:r>
            <a:r>
              <a:rPr lang="en-US" altLang="en-US"/>
              <a:t> rotational latency</a:t>
            </a:r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b="1">
                <a:latin typeface="Comic Sans MS" panose="030F0702030302020204" pitchFamily="66" charset="0"/>
              </a:rPr>
              <a:t>Advantage</a:t>
            </a:r>
            <a:r>
              <a:rPr lang="en-US" altLang="en-US"/>
              <a:t>:</a:t>
            </a:r>
          </a:p>
          <a:p>
            <a:pPr lvl="1" eaLnBrk="1" hangingPunct="1"/>
            <a:r>
              <a:rPr lang="en-US" altLang="en-US"/>
              <a:t>Approaches the theoretical transfer rate</a:t>
            </a:r>
          </a:p>
          <a:p>
            <a:pPr lvl="1" eaLnBrk="1" hangingPunct="1"/>
            <a:r>
              <a:rPr lang="en-US" altLang="en-US"/>
              <a:t>Excellent if access can be predicted in advance</a:t>
            </a:r>
          </a:p>
          <a:p>
            <a:pPr lvl="1" eaLnBrk="1" hangingPunct="1"/>
            <a:r>
              <a:rPr lang="en-US" altLang="en-US"/>
              <a:t>Only one process/transaction is using the disk</a:t>
            </a:r>
          </a:p>
        </p:txBody>
      </p:sp>
      <p:pic>
        <p:nvPicPr>
          <p:cNvPr id="126979" name="Picture 5">
            <a:extLst>
              <a:ext uri="{FF2B5EF4-FFF2-40B4-BE49-F238E27FC236}">
                <a16:creationId xmlns:a16="http://schemas.microsoft.com/office/drawing/2014/main" id="{6EBA9727-C177-44D0-B526-9FE929A18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03425"/>
            <a:ext cx="20701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241D5CF8-03DD-465D-AF2E-64D58B790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 Store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E842-3861-B342-B925-6A895F9E1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81200"/>
            <a:ext cx="4495800" cy="4114800"/>
          </a:xfrm>
        </p:spPr>
        <p:txBody>
          <a:bodyPr/>
          <a:lstStyle/>
          <a:p>
            <a:pPr marL="0" indent="0" algn="r">
              <a:buFont typeface="Monotype Sorts" charset="0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Row Stores   </a:t>
            </a:r>
          </a:p>
          <a:p>
            <a:pPr>
              <a:buFont typeface="Monotype Sorts" charset="0"/>
              <a:buChar char="o"/>
              <a:defRPr/>
            </a:pPr>
            <a:endParaRPr lang="en-US" dirty="0">
              <a:solidFill>
                <a:srgbClr val="FF0000"/>
              </a:solidFill>
              <a:ea typeface="ＭＳ Ｐゴシック" pitchFamily="40" charset="-128"/>
            </a:endParaRPr>
          </a:p>
          <a:p>
            <a:pPr>
              <a:buFont typeface="Monotype Sorts" charset="0"/>
              <a:buChar char="o"/>
              <a:defRPr/>
            </a:pPr>
            <a:endParaRPr lang="en-US" dirty="0">
              <a:solidFill>
                <a:srgbClr val="FF0000"/>
              </a:solidFill>
              <a:ea typeface="ＭＳ Ｐゴシック" pitchFamily="40" charset="-128"/>
            </a:endParaRPr>
          </a:p>
          <a:p>
            <a:pPr>
              <a:buFont typeface="Monotype Sorts" charset="0"/>
              <a:buChar char="o"/>
              <a:defRPr/>
            </a:pPr>
            <a:endParaRPr lang="en-US" dirty="0">
              <a:solidFill>
                <a:srgbClr val="FF0000"/>
              </a:solidFill>
              <a:ea typeface="ＭＳ Ｐゴシック" pitchFamily="40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solidFill>
                <a:srgbClr val="FF0000"/>
              </a:solidFill>
              <a:ea typeface="ＭＳ Ｐゴシック" pitchFamily="40" charset="-128"/>
            </a:endParaRPr>
          </a:p>
          <a:p>
            <a:pPr marL="0" indent="0" algn="r">
              <a:buFont typeface="Monotype Sorts" charset="0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Column Stores</a:t>
            </a:r>
            <a:endParaRPr lang="en-US" dirty="0">
              <a:ea typeface="ＭＳ Ｐゴシック" pitchFamily="40" charset="-128"/>
            </a:endParaRP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C4791F33-4195-435F-92AE-29069CD82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1676400"/>
            <a:ext cx="166052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>
            <a:extLst>
              <a:ext uri="{FF2B5EF4-FFF2-40B4-BE49-F238E27FC236}">
                <a16:creationId xmlns:a16="http://schemas.microsoft.com/office/drawing/2014/main" id="{D9567822-7919-46AB-A0B7-E303BA44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429000"/>
            <a:ext cx="177165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>
            <a:extLst>
              <a:ext uri="{FF2B5EF4-FFF2-40B4-BE49-F238E27FC236}">
                <a16:creationId xmlns:a16="http://schemas.microsoft.com/office/drawing/2014/main" id="{3AA644A4-03CF-44C8-BB23-6CFD5EE31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Disks</a:t>
            </a:r>
          </a:p>
        </p:txBody>
      </p:sp>
      <p:sp>
        <p:nvSpPr>
          <p:cNvPr id="12902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E22F050-ACD7-4135-B429-3DE2A6263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>
                <a:latin typeface="Comic Sans MS" panose="030F0702030302020204" pitchFamily="66" charset="0"/>
              </a:rPr>
              <a:t>Observation</a:t>
            </a:r>
            <a:r>
              <a:rPr lang="en-US" altLang="en-US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Disk drives continue to become smaller and cheaper</a:t>
            </a:r>
          </a:p>
          <a:p>
            <a:pPr eaLnBrk="1" hangingPunct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latin typeface="Comic Sans MS" panose="030F0702030302020204" pitchFamily="66" charset="0"/>
              </a:rPr>
              <a:t>Idea</a:t>
            </a:r>
            <a:r>
              <a:rPr lang="en-US" altLang="en-US"/>
              <a:t>: </a:t>
            </a:r>
          </a:p>
          <a:p>
            <a:pPr lvl="1" eaLnBrk="1" hangingPunct="1"/>
            <a:r>
              <a:rPr lang="en-US" altLang="en-US"/>
              <a:t>Use multiple disks to support </a:t>
            </a:r>
            <a:r>
              <a:rPr lang="en-US" altLang="en-US" b="1"/>
              <a:t>parallel </a:t>
            </a:r>
            <a:r>
              <a:rPr lang="en-US" altLang="en-US"/>
              <a:t>access</a:t>
            </a:r>
          </a:p>
          <a:p>
            <a:pPr lvl="2" eaLnBrk="1" hangingPunct="1"/>
            <a:r>
              <a:rPr lang="en-US" altLang="en-US" sz="2400"/>
              <a:t>Disks with independent heads </a:t>
            </a:r>
            <a:br>
              <a:rPr lang="en-US" altLang="en-US" sz="2400"/>
            </a:br>
            <a:r>
              <a:rPr lang="en-US" altLang="en-US" sz="2400"/>
              <a:t>connected to a single disk controller</a:t>
            </a: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/>
              <a:t>2X20 GB drives is faster than a single 40GB drive</a:t>
            </a:r>
          </a:p>
          <a:p>
            <a:pPr lvl="2" eaLnBrk="1" hangingPunct="1"/>
            <a:r>
              <a:rPr lang="en-US" altLang="en-US" sz="2400"/>
              <a:t>Bur more expensive…</a:t>
            </a: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/>
              <a:t>More efficient if they are kept busy!</a:t>
            </a:r>
          </a:p>
          <a:p>
            <a:pPr lvl="1" eaLnBrk="1" hangingPunct="1"/>
            <a:r>
              <a:rPr lang="en-US" altLang="en-US"/>
              <a:t>It also enhances system reliability thru redundancy!!</a:t>
            </a:r>
          </a:p>
        </p:txBody>
      </p:sp>
      <p:pic>
        <p:nvPicPr>
          <p:cNvPr id="129027" name="Picture 5">
            <a:extLst>
              <a:ext uri="{FF2B5EF4-FFF2-40B4-BE49-F238E27FC236}">
                <a16:creationId xmlns:a16="http://schemas.microsoft.com/office/drawing/2014/main" id="{06922CB4-0763-47FA-8333-28A249557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2384425"/>
            <a:ext cx="1620837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34F8E8D-2228-3547-B19F-5BC5C1598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280049"/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31074" name="Title 5">
            <a:extLst>
              <a:ext uri="{FF2B5EF4-FFF2-40B4-BE49-F238E27FC236}">
                <a16:creationId xmlns:a16="http://schemas.microsoft.com/office/drawing/2014/main" id="{4AE1EC71-1F89-4AD7-A96B-C83E0743B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31075" name="Picture 8">
            <a:extLst>
              <a:ext uri="{FF2B5EF4-FFF2-40B4-BE49-F238E27FC236}">
                <a16:creationId xmlns:a16="http://schemas.microsoft.com/office/drawing/2014/main" id="{14DC50D7-60EF-4361-A55A-E2891A8A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>
            <a:extLst>
              <a:ext uri="{FF2B5EF4-FFF2-40B4-BE49-F238E27FC236}">
                <a16:creationId xmlns:a16="http://schemas.microsoft.com/office/drawing/2014/main" id="{973BC717-3F1E-46CA-90C6-910EB0584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Disks: Organizations</a:t>
            </a:r>
          </a:p>
        </p:txBody>
      </p:sp>
      <p:sp>
        <p:nvSpPr>
          <p:cNvPr id="686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1B6FFA-CA8D-4EE5-8850-95A0766782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153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Data </a:t>
            </a:r>
            <a:r>
              <a:rPr lang="en-US" altLang="en-US" b="1"/>
              <a:t>partitioning </a:t>
            </a:r>
            <a:r>
              <a:rPr lang="en-US" altLang="en-US"/>
              <a:t>over several disks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009900"/>
                </a:solidFill>
              </a:rPr>
              <a:t>Pros:</a:t>
            </a:r>
            <a:r>
              <a:rPr lang="en-US" altLang="en-US" sz="2200"/>
              <a:t> increased access rate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0000FF"/>
                </a:solidFill>
              </a:rPr>
              <a:t>Problem:</a:t>
            </a:r>
            <a:r>
              <a:rPr lang="en-US" altLang="en-US" sz="2200"/>
              <a:t> if popular data is stored on same disk </a:t>
            </a:r>
            <a:r>
              <a:rPr lang="en-US" altLang="en-US" sz="2200">
                <a:sym typeface="Wingdings" panose="05000000000000000000" pitchFamily="2" charset="2"/>
              </a:rPr>
              <a:t></a:t>
            </a:r>
            <a:r>
              <a:rPr lang="en-US" altLang="en-US" sz="2200"/>
              <a:t> request collisions (</a:t>
            </a:r>
            <a:r>
              <a:rPr lang="en-US" altLang="en-US" sz="2200" u="sng"/>
              <a:t>hot spots</a:t>
            </a:r>
            <a:r>
              <a:rPr lang="en-US" altLang="en-US" sz="2200"/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FF0000"/>
                </a:solidFill>
              </a:rPr>
              <a:t>Cons:</a:t>
            </a:r>
            <a:r>
              <a:rPr lang="en-US" altLang="en-US" sz="2200"/>
              <a:t> the cost of several small disks is greater than a single one with the same capacity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/>
          </a:p>
          <a:p>
            <a:pPr eaLnBrk="1" hangingPunct="1">
              <a:lnSpc>
                <a:spcPct val="90000"/>
              </a:lnSpc>
            </a:pPr>
            <a:r>
              <a:rPr lang="en-US" altLang="en-US" b="1"/>
              <a:t>Mirror </a:t>
            </a:r>
            <a:r>
              <a:rPr lang="en-US" altLang="en-US"/>
              <a:t>disks: Disks hold identical copies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009900"/>
                </a:solidFill>
              </a:rPr>
              <a:t>Pros:</a:t>
            </a:r>
            <a:r>
              <a:rPr lang="en-US" altLang="en-US" sz="2200"/>
              <a:t> </a:t>
            </a:r>
            <a:r>
              <a:rPr lang="en-US" altLang="en-US" sz="2200" u="sng"/>
              <a:t>Doubles </a:t>
            </a:r>
            <a:r>
              <a:rPr lang="en-US" altLang="en-US" sz="2200"/>
              <a:t>read rate (disk 1 </a:t>
            </a:r>
            <a:r>
              <a:rPr lang="en-US" altLang="en-US" sz="2200" b="1"/>
              <a:t>OR</a:t>
            </a:r>
            <a:r>
              <a:rPr lang="en-US" altLang="en-US" sz="2200"/>
              <a:t> 2)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u="sng"/>
              <a:t>Does not</a:t>
            </a:r>
            <a:r>
              <a:rPr lang="en-US" altLang="en-US" sz="2200"/>
              <a:t> have the problem of request collisions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u="sng"/>
              <a:t>Does not</a:t>
            </a:r>
            <a:r>
              <a:rPr lang="en-US" altLang="en-US" sz="2200"/>
              <a:t> slow down write requests (disk 1 </a:t>
            </a:r>
            <a:r>
              <a:rPr lang="en-US" altLang="en-US" sz="2200" b="1"/>
              <a:t>AND</a:t>
            </a:r>
            <a:r>
              <a:rPr lang="en-US" altLang="en-US" sz="2200"/>
              <a:t> 2)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FF0000"/>
                </a:solidFill>
              </a:rPr>
              <a:t>Cons:</a:t>
            </a:r>
            <a:r>
              <a:rPr lang="en-US" altLang="en-US" sz="2200"/>
              <a:t> Pay cost for two disks to get the storage of one</a:t>
            </a:r>
          </a:p>
        </p:txBody>
      </p:sp>
      <p:pic>
        <p:nvPicPr>
          <p:cNvPr id="133123" name="Picture 5" descr="IBM Storage Hard Disk Drives Ultrastar Drives.jpg">
            <a:extLst>
              <a:ext uri="{FF2B5EF4-FFF2-40B4-BE49-F238E27FC236}">
                <a16:creationId xmlns:a16="http://schemas.microsoft.com/office/drawing/2014/main" id="{765A715B-1385-49F2-9252-3D597159B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5562600"/>
            <a:ext cx="6937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 descr="IBM Storage Hard Disk Drives Ultrastar Drives.jpg">
            <a:extLst>
              <a:ext uri="{FF2B5EF4-FFF2-40B4-BE49-F238E27FC236}">
                <a16:creationId xmlns:a16="http://schemas.microsoft.com/office/drawing/2014/main" id="{98E2BC13-213D-4448-9547-923463656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5562600"/>
            <a:ext cx="693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7" descr="IBM Storage Hard Disk Drives Ultrastar Drives.jpg">
            <a:extLst>
              <a:ext uri="{FF2B5EF4-FFF2-40B4-BE49-F238E27FC236}">
                <a16:creationId xmlns:a16="http://schemas.microsoft.com/office/drawing/2014/main" id="{2C53EECA-DC37-444E-83A9-3FA1914E8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5562600"/>
            <a:ext cx="6937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6" name="Picture 8" descr="IBM Storage Hard Disk Drives Ultrastar Drives.jpg">
            <a:extLst>
              <a:ext uri="{FF2B5EF4-FFF2-40B4-BE49-F238E27FC236}">
                <a16:creationId xmlns:a16="http://schemas.microsoft.com/office/drawing/2014/main" id="{5D145576-2D2C-44AB-ADC5-2AE6555F3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5562600"/>
            <a:ext cx="6937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7B759694-33A4-40DB-B1CC-DDC6AF95B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8534400" cy="496888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RAID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1FECE-402C-4D1A-87E0-FDD74781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77975"/>
            <a:ext cx="41910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>
            <a:extLst>
              <a:ext uri="{FF2B5EF4-FFF2-40B4-BE49-F238E27FC236}">
                <a16:creationId xmlns:a16="http://schemas.microsoft.com/office/drawing/2014/main" id="{1E031210-239E-4BF8-97BB-F92677FD4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81000"/>
            <a:ext cx="8534400" cy="496888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RAID Technology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173E7AF9-3F74-4BD6-9C20-7664D09BA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1066800"/>
            <a:ext cx="8572500" cy="4826000"/>
          </a:xfrm>
        </p:spPr>
        <p:txBody>
          <a:bodyPr/>
          <a:lstStyle/>
          <a:p>
            <a:pPr marL="533400" indent="-533400"/>
            <a:endParaRPr lang="en-US" altLang="zh-TW" sz="900">
              <a:solidFill>
                <a:srgbClr val="000000"/>
              </a:solidFill>
            </a:endParaRPr>
          </a:p>
          <a:p>
            <a:pPr marL="533400" indent="-533400"/>
            <a:r>
              <a:rPr lang="en-US" altLang="zh-TW">
                <a:solidFill>
                  <a:srgbClr val="000000"/>
                </a:solidFill>
              </a:rPr>
              <a:t>A major advance in secondary storage technology is represented by the development of </a:t>
            </a:r>
            <a:r>
              <a:rPr lang="en-US" altLang="zh-TW" b="1">
                <a:solidFill>
                  <a:srgbClr val="000000"/>
                </a:solidFill>
              </a:rPr>
              <a:t>RAID</a:t>
            </a:r>
          </a:p>
          <a:p>
            <a:pPr marL="971550" lvl="1" indent="-533400"/>
            <a:r>
              <a:rPr lang="en-US" altLang="zh-TW" sz="2200">
                <a:solidFill>
                  <a:srgbClr val="0000FF"/>
                </a:solidFill>
              </a:rPr>
              <a:t>Redundant Arrays of Inexpensive (independent) Disks</a:t>
            </a:r>
          </a:p>
          <a:p>
            <a:pPr marL="533400" indent="-533400"/>
            <a:r>
              <a:rPr lang="en-US" altLang="zh-TW">
                <a:solidFill>
                  <a:srgbClr val="000000"/>
                </a:solidFill>
              </a:rPr>
              <a:t>Acts as a single high-performance large disk</a:t>
            </a:r>
          </a:p>
          <a:p>
            <a:pPr marL="533400" indent="-533400"/>
            <a:endParaRPr lang="en-US" altLang="zh-TW">
              <a:solidFill>
                <a:srgbClr val="000000"/>
              </a:solidFill>
            </a:endParaRPr>
          </a:p>
          <a:p>
            <a:pPr marL="533400" indent="-533400"/>
            <a:r>
              <a:rPr lang="en-US" altLang="zh-TW" b="1">
                <a:solidFill>
                  <a:srgbClr val="000000"/>
                </a:solidFill>
              </a:rPr>
              <a:t>Data Striping:</a:t>
            </a:r>
            <a:r>
              <a:rPr lang="en-US" altLang="zh-TW">
                <a:solidFill>
                  <a:srgbClr val="000000"/>
                </a:solidFill>
              </a:rPr>
              <a:t> distributes data transparently over multiple disks to make them appear as a single large, fast disk</a:t>
            </a:r>
          </a:p>
        </p:txBody>
      </p:sp>
      <p:pic>
        <p:nvPicPr>
          <p:cNvPr id="136195" name="Picture 4">
            <a:extLst>
              <a:ext uri="{FF2B5EF4-FFF2-40B4-BE49-F238E27FC236}">
                <a16:creationId xmlns:a16="http://schemas.microsoft.com/office/drawing/2014/main" id="{603A2023-743E-48D8-8B97-1CAFEFD6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27538"/>
            <a:ext cx="7772400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6BB42944-B93F-4F93-86D0-4D651D897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Striping </a:t>
            </a:r>
          </a:p>
        </p:txBody>
      </p:sp>
      <p:sp>
        <p:nvSpPr>
          <p:cNvPr id="716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DC56680-7F26-4A9D-9A61-B74E3D0E2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96313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b="1"/>
              <a:t>Bit-level striping:</a:t>
            </a:r>
            <a:r>
              <a:rPr lang="en-US" altLang="en-US" sz="2200"/>
              <a:t> </a:t>
            </a:r>
            <a:r>
              <a:rPr lang="en-US" altLang="en-US" sz="2200" u="sng"/>
              <a:t>Split</a:t>
            </a:r>
            <a:r>
              <a:rPr lang="en-US" altLang="en-US" sz="2200"/>
              <a:t> groups of bits over different disks</a:t>
            </a:r>
          </a:p>
          <a:p>
            <a:pPr lvl="1" eaLnBrk="1" hangingPunct="1"/>
            <a:r>
              <a:rPr lang="en-US" altLang="en-US" sz="2200"/>
              <a:t>Example: split each bit of a bytes over </a:t>
            </a:r>
            <a:r>
              <a:rPr lang="en-US" altLang="en-US" sz="2200">
                <a:solidFill>
                  <a:srgbClr val="0000FF"/>
                </a:solidFill>
              </a:rPr>
              <a:t>8 disks</a:t>
            </a:r>
          </a:p>
          <a:p>
            <a:pPr lvl="1" eaLnBrk="1" hangingPunct="1"/>
            <a:r>
              <a:rPr lang="en-US" altLang="en-US" sz="2200"/>
              <a:t>Bit number </a:t>
            </a:r>
            <a:r>
              <a:rPr lang="en-US" altLang="en-US" sz="2200" i="1"/>
              <a:t>x</a:t>
            </a:r>
            <a:r>
              <a:rPr lang="en-US" altLang="en-US" sz="2200"/>
              <a:t> is written on</a:t>
            </a:r>
            <a:r>
              <a:rPr lang="en-US" altLang="en-US" sz="2200" i="1"/>
              <a:t> </a:t>
            </a:r>
            <a:r>
              <a:rPr lang="en-US" altLang="en-US" sz="2200"/>
              <a:t>disk number </a:t>
            </a:r>
            <a:r>
              <a:rPr lang="en-US" altLang="en-US" sz="2200" i="1"/>
              <a:t>x</a:t>
            </a:r>
          </a:p>
          <a:p>
            <a:pPr lvl="1" eaLnBrk="1" hangingPunct="1"/>
            <a:r>
              <a:rPr lang="en-US" altLang="en-US" sz="2200"/>
              <a:t>Every disk participates in every access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/>
              <a:t>every access reads </a:t>
            </a:r>
            <a:r>
              <a:rPr lang="en-US" altLang="en-US" sz="2200">
                <a:solidFill>
                  <a:srgbClr val="0000FF"/>
                </a:solidFill>
              </a:rPr>
              <a:t>8 times</a:t>
            </a:r>
            <a:r>
              <a:rPr lang="en-US" altLang="en-US" sz="2200"/>
              <a:t> as many data</a:t>
            </a:r>
          </a:p>
          <a:p>
            <a:pPr eaLnBrk="1" hangingPunct="1">
              <a:lnSpc>
                <a:spcPct val="90000"/>
              </a:lnSpc>
            </a:pPr>
            <a:endParaRPr lang="en-US" altLang="en-US" sz="1800"/>
          </a:p>
          <a:p>
            <a:pPr eaLnBrk="1" hangingPunct="1">
              <a:lnSpc>
                <a:spcPct val="110000"/>
              </a:lnSpc>
            </a:pPr>
            <a:r>
              <a:rPr lang="en-US" altLang="en-US" sz="2200" b="1"/>
              <a:t>Block-level</a:t>
            </a:r>
            <a:r>
              <a:rPr lang="en-US" altLang="en-US" sz="2200"/>
              <a:t> striping for blocks of a file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200" b="1"/>
              <a:t>Sector-level</a:t>
            </a:r>
            <a:r>
              <a:rPr lang="en-US" altLang="en-US" sz="2200"/>
              <a:t> striping for sectors of a block</a:t>
            </a:r>
          </a:p>
          <a:p>
            <a:pPr eaLnBrk="1" hangingPunct="1">
              <a:lnSpc>
                <a:spcPct val="90000"/>
              </a:lnSpc>
            </a:pPr>
            <a:endParaRPr lang="en-US" altLang="en-US" sz="2200"/>
          </a:p>
          <a:p>
            <a:pPr eaLnBrk="1" hangingPunct="1">
              <a:lnSpc>
                <a:spcPct val="90000"/>
              </a:lnSpc>
            </a:pPr>
            <a:r>
              <a:rPr lang="en-US" altLang="en-US" sz="2200" b="1"/>
              <a:t>RAID Goals:</a:t>
            </a:r>
            <a:r>
              <a:rPr lang="en-US" altLang="en-US" sz="2200"/>
              <a:t> </a:t>
            </a:r>
          </a:p>
          <a:p>
            <a:pPr lvl="1" eaLnBrk="1" hangingPunct="1"/>
            <a:r>
              <a:rPr lang="en-US" altLang="en-US" sz="2000"/>
              <a:t>Parallelize accesses so the </a:t>
            </a:r>
            <a:r>
              <a:rPr lang="en-US" altLang="en-US" sz="2000" b="1"/>
              <a:t>access time is reduced</a:t>
            </a:r>
          </a:p>
          <a:p>
            <a:pPr lvl="1" eaLnBrk="1" hangingPunct="1"/>
            <a:r>
              <a:rPr lang="en-US" altLang="en-US" sz="2000">
                <a:solidFill>
                  <a:srgbClr val="FF0000"/>
                </a:solidFill>
              </a:rPr>
              <a:t>Combining</a:t>
            </a:r>
            <a:r>
              <a:rPr lang="en-US" altLang="en-US" sz="2000"/>
              <a:t> Striping, Mirroring and Reliability </a:t>
            </a:r>
            <a:r>
              <a:rPr lang="en-US" altLang="en-US" sz="2000">
                <a:sym typeface="Wingdings" panose="05000000000000000000" pitchFamily="2" charset="2"/>
              </a:rPr>
              <a:t> levels of RAID</a:t>
            </a:r>
            <a:endParaRPr lang="en-US" altLang="en-US" sz="20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200"/>
          </a:p>
        </p:txBody>
      </p:sp>
      <p:pic>
        <p:nvPicPr>
          <p:cNvPr id="137219" name="Picture 5">
            <a:extLst>
              <a:ext uri="{FF2B5EF4-FFF2-40B4-BE49-F238E27FC236}">
                <a16:creationId xmlns:a16="http://schemas.microsoft.com/office/drawing/2014/main" id="{A4071C27-6D47-4DA2-9C24-0C26E7606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86000"/>
            <a:ext cx="13350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EB08293C-C3FA-4758-9F29-80F00CCC2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 0</a:t>
            </a:r>
          </a:p>
        </p:txBody>
      </p:sp>
      <p:pic>
        <p:nvPicPr>
          <p:cNvPr id="139266" name="Picture 7">
            <a:extLst>
              <a:ext uri="{FF2B5EF4-FFF2-40B4-BE49-F238E27FC236}">
                <a16:creationId xmlns:a16="http://schemas.microsoft.com/office/drawing/2014/main" id="{22F021CB-14C1-4247-B216-3A9BFDC2F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80"/>
          <a:stretch>
            <a:fillRect/>
          </a:stretch>
        </p:blipFill>
        <p:spPr bwMode="auto">
          <a:xfrm>
            <a:off x="3124200" y="1765300"/>
            <a:ext cx="36576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1BADC5B7-A274-4074-B13A-004080D7C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 0-1</a:t>
            </a:r>
          </a:p>
        </p:txBody>
      </p:sp>
      <p:pic>
        <p:nvPicPr>
          <p:cNvPr id="140290" name="Picture 7">
            <a:extLst>
              <a:ext uri="{FF2B5EF4-FFF2-40B4-BE49-F238E27FC236}">
                <a16:creationId xmlns:a16="http://schemas.microsoft.com/office/drawing/2014/main" id="{B8A509EC-01DF-4AD8-9D8D-25BCB3B9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65300"/>
            <a:ext cx="58039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7855E1C4-540E-4CCE-BEDF-3D4F267AF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Levels of RAID</a:t>
            </a:r>
          </a:p>
        </p:txBody>
      </p:sp>
      <p:sp>
        <p:nvSpPr>
          <p:cNvPr id="14131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CFC7C2C-95B9-491A-8D32-BE99DDD3B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91200" y="1447800"/>
            <a:ext cx="33528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0: Non-Redundant</a:t>
            </a:r>
            <a:endParaRPr lang="en-US" altLang="en-US" sz="12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1: Mirrored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2: Memory Style ECC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3: Bit-Interleaved Parity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4: Block Interleaved Parity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5: Block-Interleaved Distribution-Parity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6: P+Q Redundancy</a:t>
            </a:r>
          </a:p>
        </p:txBody>
      </p:sp>
      <p:grpSp>
        <p:nvGrpSpPr>
          <p:cNvPr id="141315" name="Group 4">
            <a:extLst>
              <a:ext uri="{FF2B5EF4-FFF2-40B4-BE49-F238E27FC236}">
                <a16:creationId xmlns:a16="http://schemas.microsoft.com/office/drawing/2014/main" id="{576D5277-A305-4049-AAEC-201685E7100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191000"/>
            <a:ext cx="533400" cy="533400"/>
            <a:chOff x="1488" y="1920"/>
            <a:chExt cx="336" cy="336"/>
          </a:xfrm>
        </p:grpSpPr>
        <p:sp>
          <p:nvSpPr>
            <p:cNvPr id="141466" name="AutoShape 5">
              <a:extLst>
                <a:ext uri="{FF2B5EF4-FFF2-40B4-BE49-F238E27FC236}">
                  <a16:creationId xmlns:a16="http://schemas.microsoft.com/office/drawing/2014/main" id="{2135CABC-8AE5-490F-82FE-A828B8AFD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920"/>
              <a:ext cx="316" cy="336"/>
            </a:xfrm>
            <a:prstGeom prst="flowChartMagneticDisk">
              <a:avLst/>
            </a:pr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67" name="Freeform 6">
              <a:extLst>
                <a:ext uri="{FF2B5EF4-FFF2-40B4-BE49-F238E27FC236}">
                  <a16:creationId xmlns:a16="http://schemas.microsoft.com/office/drawing/2014/main" id="{4087990B-0CB0-4CBE-BFD0-6162559CF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14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8" name="Freeform 7">
              <a:extLst>
                <a:ext uri="{FF2B5EF4-FFF2-40B4-BE49-F238E27FC236}">
                  <a16:creationId xmlns:a16="http://schemas.microsoft.com/office/drawing/2014/main" id="{E2C09FC6-656B-4685-B862-9BDDBEBD9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6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9" name="Freeform 8">
              <a:extLst>
                <a:ext uri="{FF2B5EF4-FFF2-40B4-BE49-F238E27FC236}">
                  <a16:creationId xmlns:a16="http://schemas.microsoft.com/office/drawing/2014/main" id="{0A379DC6-122D-4D6A-997D-D62493F15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12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sp>
        <p:nvSpPr>
          <p:cNvPr id="141316" name="AutoShape 9">
            <a:extLst>
              <a:ext uri="{FF2B5EF4-FFF2-40B4-BE49-F238E27FC236}">
                <a16:creationId xmlns:a16="http://schemas.microsoft.com/office/drawing/2014/main" id="{B6C6E4E3-A2A8-4A19-AED5-34F595E8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194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grpSp>
        <p:nvGrpSpPr>
          <p:cNvPr id="141317" name="Group 10">
            <a:extLst>
              <a:ext uri="{FF2B5EF4-FFF2-40B4-BE49-F238E27FC236}">
                <a16:creationId xmlns:a16="http://schemas.microsoft.com/office/drawing/2014/main" id="{54996C7D-9CEE-4E96-A139-1FE426604B01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191000"/>
            <a:ext cx="533400" cy="533400"/>
            <a:chOff x="1680" y="2304"/>
            <a:chExt cx="1584" cy="1200"/>
          </a:xfrm>
        </p:grpSpPr>
        <p:sp>
          <p:nvSpPr>
            <p:cNvPr id="141462" name="AutoShape 11">
              <a:extLst>
                <a:ext uri="{FF2B5EF4-FFF2-40B4-BE49-F238E27FC236}">
                  <a16:creationId xmlns:a16="http://schemas.microsoft.com/office/drawing/2014/main" id="{94C69509-DF33-4387-9F35-74088CC0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63" name="Freeform 12">
              <a:extLst>
                <a:ext uri="{FF2B5EF4-FFF2-40B4-BE49-F238E27FC236}">
                  <a16:creationId xmlns:a16="http://schemas.microsoft.com/office/drawing/2014/main" id="{AC584FD7-0048-4D34-9CA4-C5247ACFF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4" name="Freeform 13">
              <a:extLst>
                <a:ext uri="{FF2B5EF4-FFF2-40B4-BE49-F238E27FC236}">
                  <a16:creationId xmlns:a16="http://schemas.microsoft.com/office/drawing/2014/main" id="{92AF404E-2F5C-4164-A8CB-FBA1BDA06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5" name="Freeform 14">
              <a:extLst>
                <a:ext uri="{FF2B5EF4-FFF2-40B4-BE49-F238E27FC236}">
                  <a16:creationId xmlns:a16="http://schemas.microsoft.com/office/drawing/2014/main" id="{9DB78B9D-6165-447B-A471-24C5B6760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18" name="Group 15">
            <a:extLst>
              <a:ext uri="{FF2B5EF4-FFF2-40B4-BE49-F238E27FC236}">
                <a16:creationId xmlns:a16="http://schemas.microsoft.com/office/drawing/2014/main" id="{E710563D-DD03-4A25-9B36-AFAEDE8B54C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680" y="2304"/>
            <a:chExt cx="1584" cy="1200"/>
          </a:xfrm>
        </p:grpSpPr>
        <p:sp>
          <p:nvSpPr>
            <p:cNvPr id="141458" name="AutoShape 16">
              <a:extLst>
                <a:ext uri="{FF2B5EF4-FFF2-40B4-BE49-F238E27FC236}">
                  <a16:creationId xmlns:a16="http://schemas.microsoft.com/office/drawing/2014/main" id="{006D00DD-03D8-412C-BC33-38C75AA7D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59" name="Freeform 17">
              <a:extLst>
                <a:ext uri="{FF2B5EF4-FFF2-40B4-BE49-F238E27FC236}">
                  <a16:creationId xmlns:a16="http://schemas.microsoft.com/office/drawing/2014/main" id="{94DA5055-E9B4-43FC-9AEF-0C94BAA31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0" name="Freeform 18">
              <a:extLst>
                <a:ext uri="{FF2B5EF4-FFF2-40B4-BE49-F238E27FC236}">
                  <a16:creationId xmlns:a16="http://schemas.microsoft.com/office/drawing/2014/main" id="{010C5D16-92C9-407F-8C2D-8D6F782CE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61" name="Freeform 19">
              <a:extLst>
                <a:ext uri="{FF2B5EF4-FFF2-40B4-BE49-F238E27FC236}">
                  <a16:creationId xmlns:a16="http://schemas.microsoft.com/office/drawing/2014/main" id="{008BF098-C1F2-4F43-9156-EEF82FF6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19" name="Group 20">
            <a:extLst>
              <a:ext uri="{FF2B5EF4-FFF2-40B4-BE49-F238E27FC236}">
                <a16:creationId xmlns:a16="http://schemas.microsoft.com/office/drawing/2014/main" id="{C898AA9C-1140-46A0-B9A2-DA2CE56201A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191000"/>
            <a:ext cx="533400" cy="533400"/>
            <a:chOff x="1680" y="2304"/>
            <a:chExt cx="1584" cy="1200"/>
          </a:xfrm>
        </p:grpSpPr>
        <p:sp>
          <p:nvSpPr>
            <p:cNvPr id="141454" name="AutoShape 21">
              <a:extLst>
                <a:ext uri="{FF2B5EF4-FFF2-40B4-BE49-F238E27FC236}">
                  <a16:creationId xmlns:a16="http://schemas.microsoft.com/office/drawing/2014/main" id="{C96F424C-C352-4ECB-A6CA-22017BA4F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55" name="Freeform 22">
              <a:extLst>
                <a:ext uri="{FF2B5EF4-FFF2-40B4-BE49-F238E27FC236}">
                  <a16:creationId xmlns:a16="http://schemas.microsoft.com/office/drawing/2014/main" id="{0317DBEF-39EF-4931-B0B8-C88B32978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56" name="Freeform 23">
              <a:extLst>
                <a:ext uri="{FF2B5EF4-FFF2-40B4-BE49-F238E27FC236}">
                  <a16:creationId xmlns:a16="http://schemas.microsoft.com/office/drawing/2014/main" id="{6519435A-B751-42A3-B7B7-E505A0A69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57" name="Freeform 24">
              <a:extLst>
                <a:ext uri="{FF2B5EF4-FFF2-40B4-BE49-F238E27FC236}">
                  <a16:creationId xmlns:a16="http://schemas.microsoft.com/office/drawing/2014/main" id="{1FBB3654-0838-49A7-A21A-5FAB3B812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0" name="Group 25">
            <a:extLst>
              <a:ext uri="{FF2B5EF4-FFF2-40B4-BE49-F238E27FC236}">
                <a16:creationId xmlns:a16="http://schemas.microsoft.com/office/drawing/2014/main" id="{B3ABF8F9-2BD5-4B43-A053-F608472B10D2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191000"/>
            <a:ext cx="533400" cy="533400"/>
            <a:chOff x="1680" y="2304"/>
            <a:chExt cx="1584" cy="1200"/>
          </a:xfrm>
        </p:grpSpPr>
        <p:sp>
          <p:nvSpPr>
            <p:cNvPr id="141450" name="AutoShape 26">
              <a:extLst>
                <a:ext uri="{FF2B5EF4-FFF2-40B4-BE49-F238E27FC236}">
                  <a16:creationId xmlns:a16="http://schemas.microsoft.com/office/drawing/2014/main" id="{1720AC38-B158-4000-9C3C-1B8CF2974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51" name="Freeform 27">
              <a:extLst>
                <a:ext uri="{FF2B5EF4-FFF2-40B4-BE49-F238E27FC236}">
                  <a16:creationId xmlns:a16="http://schemas.microsoft.com/office/drawing/2014/main" id="{D523F0D3-EE7D-44D6-8345-F5F54CDA8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52" name="Freeform 28">
              <a:extLst>
                <a:ext uri="{FF2B5EF4-FFF2-40B4-BE49-F238E27FC236}">
                  <a16:creationId xmlns:a16="http://schemas.microsoft.com/office/drawing/2014/main" id="{E2C1A798-492B-4897-B666-BB5D3F803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53" name="Freeform 29">
              <a:extLst>
                <a:ext uri="{FF2B5EF4-FFF2-40B4-BE49-F238E27FC236}">
                  <a16:creationId xmlns:a16="http://schemas.microsoft.com/office/drawing/2014/main" id="{3CBC619C-D49A-4595-8BD8-766915930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1" name="Group 30">
            <a:extLst>
              <a:ext uri="{FF2B5EF4-FFF2-40B4-BE49-F238E27FC236}">
                <a16:creationId xmlns:a16="http://schemas.microsoft.com/office/drawing/2014/main" id="{3ABAECFE-B85F-434F-99AE-377C152CF7D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953000"/>
            <a:ext cx="533400" cy="533400"/>
            <a:chOff x="3024" y="2832"/>
            <a:chExt cx="336" cy="336"/>
          </a:xfrm>
        </p:grpSpPr>
        <p:sp>
          <p:nvSpPr>
            <p:cNvPr id="141446" name="AutoShape 31">
              <a:extLst>
                <a:ext uri="{FF2B5EF4-FFF2-40B4-BE49-F238E27FC236}">
                  <a16:creationId xmlns:a16="http://schemas.microsoft.com/office/drawing/2014/main" id="{AEF42B4C-CB9B-4092-85B8-C2D2102E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" y="2832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47" name="Freeform 32">
              <a:extLst>
                <a:ext uri="{FF2B5EF4-FFF2-40B4-BE49-F238E27FC236}">
                  <a16:creationId xmlns:a16="http://schemas.microsoft.com/office/drawing/2014/main" id="{DA106611-3C1D-4587-B45C-5532A37BB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2926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8" name="Freeform 33">
              <a:extLst>
                <a:ext uri="{FF2B5EF4-FFF2-40B4-BE49-F238E27FC236}">
                  <a16:creationId xmlns:a16="http://schemas.microsoft.com/office/drawing/2014/main" id="{78F7F750-E019-4E8C-A101-B775FA4E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2980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9" name="Freeform 34">
              <a:extLst>
                <a:ext uri="{FF2B5EF4-FFF2-40B4-BE49-F238E27FC236}">
                  <a16:creationId xmlns:a16="http://schemas.microsoft.com/office/drawing/2014/main" id="{B8555C2E-F1A2-4E14-BC50-C8F8FE04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3034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2" name="Group 35">
            <a:extLst>
              <a:ext uri="{FF2B5EF4-FFF2-40B4-BE49-F238E27FC236}">
                <a16:creationId xmlns:a16="http://schemas.microsoft.com/office/drawing/2014/main" id="{4EAFB128-5DC5-4C48-8312-5324DD82B25B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447800"/>
            <a:ext cx="533400" cy="533400"/>
            <a:chOff x="1680" y="2304"/>
            <a:chExt cx="1584" cy="1200"/>
          </a:xfrm>
        </p:grpSpPr>
        <p:sp>
          <p:nvSpPr>
            <p:cNvPr id="141442" name="AutoShape 36">
              <a:extLst>
                <a:ext uri="{FF2B5EF4-FFF2-40B4-BE49-F238E27FC236}">
                  <a16:creationId xmlns:a16="http://schemas.microsoft.com/office/drawing/2014/main" id="{C82B2E04-E891-4DDD-A461-66463173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43" name="Freeform 37">
              <a:extLst>
                <a:ext uri="{FF2B5EF4-FFF2-40B4-BE49-F238E27FC236}">
                  <a16:creationId xmlns:a16="http://schemas.microsoft.com/office/drawing/2014/main" id="{EB60A591-D458-4BC7-B0F0-2356FD932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4" name="Freeform 38">
              <a:extLst>
                <a:ext uri="{FF2B5EF4-FFF2-40B4-BE49-F238E27FC236}">
                  <a16:creationId xmlns:a16="http://schemas.microsoft.com/office/drawing/2014/main" id="{6D72DC11-DCE8-4B82-A36D-B45553E47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5" name="Freeform 39">
              <a:extLst>
                <a:ext uri="{FF2B5EF4-FFF2-40B4-BE49-F238E27FC236}">
                  <a16:creationId xmlns:a16="http://schemas.microsoft.com/office/drawing/2014/main" id="{A987AAA5-FAB1-40F6-A64D-1F6AFB0B3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3" name="Group 40">
            <a:extLst>
              <a:ext uri="{FF2B5EF4-FFF2-40B4-BE49-F238E27FC236}">
                <a16:creationId xmlns:a16="http://schemas.microsoft.com/office/drawing/2014/main" id="{420C6510-FD4A-483B-AF6F-46EF37E0087E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447800"/>
            <a:ext cx="533400" cy="533400"/>
            <a:chOff x="1680" y="2304"/>
            <a:chExt cx="1584" cy="1200"/>
          </a:xfrm>
        </p:grpSpPr>
        <p:sp>
          <p:nvSpPr>
            <p:cNvPr id="141438" name="AutoShape 41">
              <a:extLst>
                <a:ext uri="{FF2B5EF4-FFF2-40B4-BE49-F238E27FC236}">
                  <a16:creationId xmlns:a16="http://schemas.microsoft.com/office/drawing/2014/main" id="{BE878596-E88F-4A75-8702-BE3105C0C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39" name="Freeform 42">
              <a:extLst>
                <a:ext uri="{FF2B5EF4-FFF2-40B4-BE49-F238E27FC236}">
                  <a16:creationId xmlns:a16="http://schemas.microsoft.com/office/drawing/2014/main" id="{886468A6-BB27-4C82-9847-3B2112EC4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0" name="Freeform 43">
              <a:extLst>
                <a:ext uri="{FF2B5EF4-FFF2-40B4-BE49-F238E27FC236}">
                  <a16:creationId xmlns:a16="http://schemas.microsoft.com/office/drawing/2014/main" id="{2154771E-41D4-4656-9744-F715AE52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41" name="Freeform 44">
              <a:extLst>
                <a:ext uri="{FF2B5EF4-FFF2-40B4-BE49-F238E27FC236}">
                  <a16:creationId xmlns:a16="http://schemas.microsoft.com/office/drawing/2014/main" id="{F33D595A-8A9B-41C2-9AE1-F89EF4AE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4" name="Group 45">
            <a:extLst>
              <a:ext uri="{FF2B5EF4-FFF2-40B4-BE49-F238E27FC236}">
                <a16:creationId xmlns:a16="http://schemas.microsoft.com/office/drawing/2014/main" id="{80A48946-D6B6-46EE-821E-FE35915781AD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447800"/>
            <a:ext cx="533400" cy="533400"/>
            <a:chOff x="1680" y="2304"/>
            <a:chExt cx="1584" cy="1200"/>
          </a:xfrm>
        </p:grpSpPr>
        <p:sp>
          <p:nvSpPr>
            <p:cNvPr id="141434" name="AutoShape 46">
              <a:extLst>
                <a:ext uri="{FF2B5EF4-FFF2-40B4-BE49-F238E27FC236}">
                  <a16:creationId xmlns:a16="http://schemas.microsoft.com/office/drawing/2014/main" id="{D748A0F8-46C1-4357-9EE2-794797C1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35" name="Freeform 47">
              <a:extLst>
                <a:ext uri="{FF2B5EF4-FFF2-40B4-BE49-F238E27FC236}">
                  <a16:creationId xmlns:a16="http://schemas.microsoft.com/office/drawing/2014/main" id="{F92E06DF-C078-4227-8C4F-D7E508F01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36" name="Freeform 48">
              <a:extLst>
                <a:ext uri="{FF2B5EF4-FFF2-40B4-BE49-F238E27FC236}">
                  <a16:creationId xmlns:a16="http://schemas.microsoft.com/office/drawing/2014/main" id="{FB5353C1-A128-458C-AC51-E0B494ED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37" name="Freeform 49">
              <a:extLst>
                <a:ext uri="{FF2B5EF4-FFF2-40B4-BE49-F238E27FC236}">
                  <a16:creationId xmlns:a16="http://schemas.microsoft.com/office/drawing/2014/main" id="{7AC38B10-4792-49F9-B382-C1C7A0FB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5" name="Group 50">
            <a:extLst>
              <a:ext uri="{FF2B5EF4-FFF2-40B4-BE49-F238E27FC236}">
                <a16:creationId xmlns:a16="http://schemas.microsoft.com/office/drawing/2014/main" id="{6C157C15-3951-46B8-B254-8F1715DAC4C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447800"/>
            <a:ext cx="533400" cy="533400"/>
            <a:chOff x="1680" y="2304"/>
            <a:chExt cx="1584" cy="1200"/>
          </a:xfrm>
        </p:grpSpPr>
        <p:sp>
          <p:nvSpPr>
            <p:cNvPr id="141430" name="AutoShape 51">
              <a:extLst>
                <a:ext uri="{FF2B5EF4-FFF2-40B4-BE49-F238E27FC236}">
                  <a16:creationId xmlns:a16="http://schemas.microsoft.com/office/drawing/2014/main" id="{E1B42AA8-D9D3-40AE-9DE6-71D3A8F83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31" name="Freeform 52">
              <a:extLst>
                <a:ext uri="{FF2B5EF4-FFF2-40B4-BE49-F238E27FC236}">
                  <a16:creationId xmlns:a16="http://schemas.microsoft.com/office/drawing/2014/main" id="{79825B77-4B5B-47E9-AB4A-971FFBD9E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32" name="Freeform 53">
              <a:extLst>
                <a:ext uri="{FF2B5EF4-FFF2-40B4-BE49-F238E27FC236}">
                  <a16:creationId xmlns:a16="http://schemas.microsoft.com/office/drawing/2014/main" id="{D1063295-FBD1-4BC8-B498-8EFC5B0B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33" name="Freeform 54">
              <a:extLst>
                <a:ext uri="{FF2B5EF4-FFF2-40B4-BE49-F238E27FC236}">
                  <a16:creationId xmlns:a16="http://schemas.microsoft.com/office/drawing/2014/main" id="{E9D01983-1CAF-415F-B1B8-11177063A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6" name="Group 55">
            <a:extLst>
              <a:ext uri="{FF2B5EF4-FFF2-40B4-BE49-F238E27FC236}">
                <a16:creationId xmlns:a16="http://schemas.microsoft.com/office/drawing/2014/main" id="{88506818-B51F-4552-B245-FD06E3D821D0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133600"/>
            <a:ext cx="533400" cy="533400"/>
            <a:chOff x="1680" y="2304"/>
            <a:chExt cx="1584" cy="1200"/>
          </a:xfrm>
        </p:grpSpPr>
        <p:sp>
          <p:nvSpPr>
            <p:cNvPr id="141426" name="AutoShape 56">
              <a:extLst>
                <a:ext uri="{FF2B5EF4-FFF2-40B4-BE49-F238E27FC236}">
                  <a16:creationId xmlns:a16="http://schemas.microsoft.com/office/drawing/2014/main" id="{52A5AAA9-D067-4DBD-8FEA-295306FF0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27" name="Freeform 57">
              <a:extLst>
                <a:ext uri="{FF2B5EF4-FFF2-40B4-BE49-F238E27FC236}">
                  <a16:creationId xmlns:a16="http://schemas.microsoft.com/office/drawing/2014/main" id="{AAE77C97-26EA-43B2-9772-2435CAC4A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8" name="Freeform 58">
              <a:extLst>
                <a:ext uri="{FF2B5EF4-FFF2-40B4-BE49-F238E27FC236}">
                  <a16:creationId xmlns:a16="http://schemas.microsoft.com/office/drawing/2014/main" id="{E411F902-5B51-47B0-98D2-650EEC46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9" name="Freeform 59">
              <a:extLst>
                <a:ext uri="{FF2B5EF4-FFF2-40B4-BE49-F238E27FC236}">
                  <a16:creationId xmlns:a16="http://schemas.microsoft.com/office/drawing/2014/main" id="{0A564B47-9AC7-441F-8BF9-C94DC9F65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7" name="Group 60">
            <a:extLst>
              <a:ext uri="{FF2B5EF4-FFF2-40B4-BE49-F238E27FC236}">
                <a16:creationId xmlns:a16="http://schemas.microsoft.com/office/drawing/2014/main" id="{14C5B7CC-ED8C-4B17-AFE2-D927625837B6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133600"/>
            <a:ext cx="533400" cy="533400"/>
            <a:chOff x="1680" y="2304"/>
            <a:chExt cx="1584" cy="1200"/>
          </a:xfrm>
        </p:grpSpPr>
        <p:sp>
          <p:nvSpPr>
            <p:cNvPr id="141422" name="AutoShape 61">
              <a:extLst>
                <a:ext uri="{FF2B5EF4-FFF2-40B4-BE49-F238E27FC236}">
                  <a16:creationId xmlns:a16="http://schemas.microsoft.com/office/drawing/2014/main" id="{C70DD7D4-B8F6-440D-B1B6-3188B970B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23" name="Freeform 62">
              <a:extLst>
                <a:ext uri="{FF2B5EF4-FFF2-40B4-BE49-F238E27FC236}">
                  <a16:creationId xmlns:a16="http://schemas.microsoft.com/office/drawing/2014/main" id="{D2B9010D-E6D4-4C48-B5C1-F5CF90521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4" name="Freeform 63">
              <a:extLst>
                <a:ext uri="{FF2B5EF4-FFF2-40B4-BE49-F238E27FC236}">
                  <a16:creationId xmlns:a16="http://schemas.microsoft.com/office/drawing/2014/main" id="{BE37481B-7C15-4533-BECF-17A4E5CF4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5" name="Freeform 64">
              <a:extLst>
                <a:ext uri="{FF2B5EF4-FFF2-40B4-BE49-F238E27FC236}">
                  <a16:creationId xmlns:a16="http://schemas.microsoft.com/office/drawing/2014/main" id="{F4760984-D199-4F7E-B083-C6B22D4E0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8" name="Group 65">
            <a:extLst>
              <a:ext uri="{FF2B5EF4-FFF2-40B4-BE49-F238E27FC236}">
                <a16:creationId xmlns:a16="http://schemas.microsoft.com/office/drawing/2014/main" id="{C2CE7E75-7C06-477E-B040-26974C12315C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133600"/>
            <a:ext cx="533400" cy="533400"/>
            <a:chOff x="1680" y="2304"/>
            <a:chExt cx="1584" cy="1200"/>
          </a:xfrm>
        </p:grpSpPr>
        <p:sp>
          <p:nvSpPr>
            <p:cNvPr id="141418" name="AutoShape 66">
              <a:extLst>
                <a:ext uri="{FF2B5EF4-FFF2-40B4-BE49-F238E27FC236}">
                  <a16:creationId xmlns:a16="http://schemas.microsoft.com/office/drawing/2014/main" id="{783A9783-6C65-44D1-9789-AC500A15B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19" name="Freeform 67">
              <a:extLst>
                <a:ext uri="{FF2B5EF4-FFF2-40B4-BE49-F238E27FC236}">
                  <a16:creationId xmlns:a16="http://schemas.microsoft.com/office/drawing/2014/main" id="{B6BEBB91-2B78-4F55-82A3-88268D443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0" name="Freeform 68">
              <a:extLst>
                <a:ext uri="{FF2B5EF4-FFF2-40B4-BE49-F238E27FC236}">
                  <a16:creationId xmlns:a16="http://schemas.microsoft.com/office/drawing/2014/main" id="{F80ACE7E-3754-423D-99F1-A13BFA2A4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21" name="Freeform 69">
              <a:extLst>
                <a:ext uri="{FF2B5EF4-FFF2-40B4-BE49-F238E27FC236}">
                  <a16:creationId xmlns:a16="http://schemas.microsoft.com/office/drawing/2014/main" id="{CDE755A5-D227-4C89-A0AB-44D3A62B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29" name="Group 70">
            <a:extLst>
              <a:ext uri="{FF2B5EF4-FFF2-40B4-BE49-F238E27FC236}">
                <a16:creationId xmlns:a16="http://schemas.microsoft.com/office/drawing/2014/main" id="{20805E7E-4D31-4778-9FB3-0A9FE4BB7E8B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133600"/>
            <a:ext cx="533400" cy="533400"/>
            <a:chOff x="1680" y="2304"/>
            <a:chExt cx="1584" cy="1200"/>
          </a:xfrm>
        </p:grpSpPr>
        <p:sp>
          <p:nvSpPr>
            <p:cNvPr id="141414" name="AutoShape 71">
              <a:extLst>
                <a:ext uri="{FF2B5EF4-FFF2-40B4-BE49-F238E27FC236}">
                  <a16:creationId xmlns:a16="http://schemas.microsoft.com/office/drawing/2014/main" id="{DD5A1896-B246-4B12-9A8D-56935BE5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304"/>
              <a:ext cx="1488" cy="1200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15" name="Freeform 72">
              <a:extLst>
                <a:ext uri="{FF2B5EF4-FFF2-40B4-BE49-F238E27FC236}">
                  <a16:creationId xmlns:a16="http://schemas.microsoft.com/office/drawing/2014/main" id="{5AFF7FAF-6428-473B-B321-4C2A05D17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640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16" name="Freeform 73">
              <a:extLst>
                <a:ext uri="{FF2B5EF4-FFF2-40B4-BE49-F238E27FC236}">
                  <a16:creationId xmlns:a16="http://schemas.microsoft.com/office/drawing/2014/main" id="{3039597E-B50B-424C-9672-FEC42AFB2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832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17" name="Freeform 74">
              <a:extLst>
                <a:ext uri="{FF2B5EF4-FFF2-40B4-BE49-F238E27FC236}">
                  <a16:creationId xmlns:a16="http://schemas.microsoft.com/office/drawing/2014/main" id="{DB93FB8F-DF30-4B31-9CFF-A4BA4DA67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3024"/>
              <a:ext cx="1584" cy="288"/>
            </a:xfrm>
            <a:custGeom>
              <a:avLst/>
              <a:gdLst>
                <a:gd name="T0" fmla="*/ 24 w 1672"/>
                <a:gd name="T1" fmla="*/ 0 h 336"/>
                <a:gd name="T2" fmla="*/ 9 w 1672"/>
                <a:gd name="T3" fmla="*/ 3 h 336"/>
                <a:gd name="T4" fmla="*/ 72 w 1672"/>
                <a:gd name="T5" fmla="*/ 3 h 336"/>
                <a:gd name="T6" fmla="*/ 125 w 1672"/>
                <a:gd name="T7" fmla="*/ 3 h 336"/>
                <a:gd name="T8" fmla="*/ 111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30" name="Group 75">
            <a:extLst>
              <a:ext uri="{FF2B5EF4-FFF2-40B4-BE49-F238E27FC236}">
                <a16:creationId xmlns:a16="http://schemas.microsoft.com/office/drawing/2014/main" id="{2159BC8D-A695-4FE9-8F67-DE4610FEF64F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133600"/>
            <a:ext cx="533400" cy="533400"/>
            <a:chOff x="1488" y="1920"/>
            <a:chExt cx="336" cy="336"/>
          </a:xfrm>
        </p:grpSpPr>
        <p:sp>
          <p:nvSpPr>
            <p:cNvPr id="141410" name="AutoShape 76">
              <a:extLst>
                <a:ext uri="{FF2B5EF4-FFF2-40B4-BE49-F238E27FC236}">
                  <a16:creationId xmlns:a16="http://schemas.microsoft.com/office/drawing/2014/main" id="{5112598F-B1B9-4665-9700-B26C8E97B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920"/>
              <a:ext cx="316" cy="336"/>
            </a:xfrm>
            <a:prstGeom prst="flowChartMagneticDisk">
              <a:avLst/>
            </a:pr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11" name="Freeform 77">
              <a:extLst>
                <a:ext uri="{FF2B5EF4-FFF2-40B4-BE49-F238E27FC236}">
                  <a16:creationId xmlns:a16="http://schemas.microsoft.com/office/drawing/2014/main" id="{0772281A-D643-4E1C-8004-8A9701B1D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14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12" name="Freeform 78">
              <a:extLst>
                <a:ext uri="{FF2B5EF4-FFF2-40B4-BE49-F238E27FC236}">
                  <a16:creationId xmlns:a16="http://schemas.microsoft.com/office/drawing/2014/main" id="{A3FFC9DE-299F-48D3-8A27-8A1C5DFD1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6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13" name="Freeform 79">
              <a:extLst>
                <a:ext uri="{FF2B5EF4-FFF2-40B4-BE49-F238E27FC236}">
                  <a16:creationId xmlns:a16="http://schemas.microsoft.com/office/drawing/2014/main" id="{22090ADA-1EFB-45C1-BBEE-66BE9948C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12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31" name="Group 80">
            <a:extLst>
              <a:ext uri="{FF2B5EF4-FFF2-40B4-BE49-F238E27FC236}">
                <a16:creationId xmlns:a16="http://schemas.microsoft.com/office/drawing/2014/main" id="{7CA7C3FC-5C8B-40AB-83C6-B33BD58BA0C8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133600"/>
            <a:ext cx="533400" cy="533400"/>
            <a:chOff x="1488" y="1920"/>
            <a:chExt cx="336" cy="336"/>
          </a:xfrm>
        </p:grpSpPr>
        <p:sp>
          <p:nvSpPr>
            <p:cNvPr id="141406" name="AutoShape 81">
              <a:extLst>
                <a:ext uri="{FF2B5EF4-FFF2-40B4-BE49-F238E27FC236}">
                  <a16:creationId xmlns:a16="http://schemas.microsoft.com/office/drawing/2014/main" id="{109233BC-9990-487B-81F9-CED943CFD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920"/>
              <a:ext cx="316" cy="336"/>
            </a:xfrm>
            <a:prstGeom prst="flowChartMagneticDisk">
              <a:avLst/>
            </a:pr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07" name="Freeform 82">
              <a:extLst>
                <a:ext uri="{FF2B5EF4-FFF2-40B4-BE49-F238E27FC236}">
                  <a16:creationId xmlns:a16="http://schemas.microsoft.com/office/drawing/2014/main" id="{297E5E8B-68FD-4728-881E-43134226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14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8" name="Freeform 83">
              <a:extLst>
                <a:ext uri="{FF2B5EF4-FFF2-40B4-BE49-F238E27FC236}">
                  <a16:creationId xmlns:a16="http://schemas.microsoft.com/office/drawing/2014/main" id="{327E0189-0325-4D95-897B-230962156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6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9" name="Freeform 84">
              <a:extLst>
                <a:ext uri="{FF2B5EF4-FFF2-40B4-BE49-F238E27FC236}">
                  <a16:creationId xmlns:a16="http://schemas.microsoft.com/office/drawing/2014/main" id="{25BF3A6E-EB6D-4954-969C-2A7055C3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12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32" name="Group 85">
            <a:extLst>
              <a:ext uri="{FF2B5EF4-FFF2-40B4-BE49-F238E27FC236}">
                <a16:creationId xmlns:a16="http://schemas.microsoft.com/office/drawing/2014/main" id="{0747D27C-2D56-4B55-B41B-29E1B8D15839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133600"/>
            <a:ext cx="533400" cy="533400"/>
            <a:chOff x="1488" y="1920"/>
            <a:chExt cx="336" cy="336"/>
          </a:xfrm>
        </p:grpSpPr>
        <p:sp>
          <p:nvSpPr>
            <p:cNvPr id="141402" name="AutoShape 86">
              <a:extLst>
                <a:ext uri="{FF2B5EF4-FFF2-40B4-BE49-F238E27FC236}">
                  <a16:creationId xmlns:a16="http://schemas.microsoft.com/office/drawing/2014/main" id="{0BB2DEBA-9CAD-4055-A94E-C89B9DF07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920"/>
              <a:ext cx="316" cy="336"/>
            </a:xfrm>
            <a:prstGeom prst="flowChartMagneticDisk">
              <a:avLst/>
            </a:pr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403" name="Freeform 87">
              <a:extLst>
                <a:ext uri="{FF2B5EF4-FFF2-40B4-BE49-F238E27FC236}">
                  <a16:creationId xmlns:a16="http://schemas.microsoft.com/office/drawing/2014/main" id="{68FF8ED2-54E9-44C6-8BC7-1CA768259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14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4" name="Freeform 88">
              <a:extLst>
                <a:ext uri="{FF2B5EF4-FFF2-40B4-BE49-F238E27FC236}">
                  <a16:creationId xmlns:a16="http://schemas.microsoft.com/office/drawing/2014/main" id="{B172EEAC-C35B-4B81-9637-F8117EA9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6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5" name="Freeform 89">
              <a:extLst>
                <a:ext uri="{FF2B5EF4-FFF2-40B4-BE49-F238E27FC236}">
                  <a16:creationId xmlns:a16="http://schemas.microsoft.com/office/drawing/2014/main" id="{2F1B55E3-90F7-46A5-83B8-EFF7F5C37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12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33" name="Group 90">
            <a:extLst>
              <a:ext uri="{FF2B5EF4-FFF2-40B4-BE49-F238E27FC236}">
                <a16:creationId xmlns:a16="http://schemas.microsoft.com/office/drawing/2014/main" id="{C2238EB3-4491-4752-AEB2-541E22D3BBD5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133600"/>
            <a:ext cx="533400" cy="533400"/>
            <a:chOff x="1488" y="1920"/>
            <a:chExt cx="336" cy="336"/>
          </a:xfrm>
        </p:grpSpPr>
        <p:sp>
          <p:nvSpPr>
            <p:cNvPr id="141398" name="AutoShape 91">
              <a:extLst>
                <a:ext uri="{FF2B5EF4-FFF2-40B4-BE49-F238E27FC236}">
                  <a16:creationId xmlns:a16="http://schemas.microsoft.com/office/drawing/2014/main" id="{3799F622-C6E7-41A6-B20E-69AFD5695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920"/>
              <a:ext cx="316" cy="336"/>
            </a:xfrm>
            <a:prstGeom prst="flowChartMagneticDisk">
              <a:avLst/>
            </a:pr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99" name="Freeform 92">
              <a:extLst>
                <a:ext uri="{FF2B5EF4-FFF2-40B4-BE49-F238E27FC236}">
                  <a16:creationId xmlns:a16="http://schemas.microsoft.com/office/drawing/2014/main" id="{14EF187F-664F-4C5D-8231-8589D1E15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14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0" name="Freeform 93">
              <a:extLst>
                <a:ext uri="{FF2B5EF4-FFF2-40B4-BE49-F238E27FC236}">
                  <a16:creationId xmlns:a16="http://schemas.microsoft.com/office/drawing/2014/main" id="{69A7AD25-D049-4D6B-A669-F42F6AC47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06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401" name="Freeform 94">
              <a:extLst>
                <a:ext uri="{FF2B5EF4-FFF2-40B4-BE49-F238E27FC236}">
                  <a16:creationId xmlns:a16="http://schemas.microsoft.com/office/drawing/2014/main" id="{E2AF25DB-5F56-4576-A5D0-0D75E6A8E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212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sp>
        <p:nvSpPr>
          <p:cNvPr id="141334" name="AutoShape 95">
            <a:extLst>
              <a:ext uri="{FF2B5EF4-FFF2-40B4-BE49-F238E27FC236}">
                <a16:creationId xmlns:a16="http://schemas.microsoft.com/office/drawing/2014/main" id="{FA01E521-007F-4191-A300-4CBF8DE61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8194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35" name="AutoShape 96">
            <a:extLst>
              <a:ext uri="{FF2B5EF4-FFF2-40B4-BE49-F238E27FC236}">
                <a16:creationId xmlns:a16="http://schemas.microsoft.com/office/drawing/2014/main" id="{D0993F31-FFD3-487C-BB34-EE14324E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8194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36" name="AutoShape 97">
            <a:extLst>
              <a:ext uri="{FF2B5EF4-FFF2-40B4-BE49-F238E27FC236}">
                <a16:creationId xmlns:a16="http://schemas.microsoft.com/office/drawing/2014/main" id="{B155021B-8768-4D59-997F-D5F85B83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550" y="28194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37" name="AutoShape 98">
            <a:extLst>
              <a:ext uri="{FF2B5EF4-FFF2-40B4-BE49-F238E27FC236}">
                <a16:creationId xmlns:a16="http://schemas.microsoft.com/office/drawing/2014/main" id="{970AC956-51C4-4CC0-B0E7-734346717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2819400"/>
            <a:ext cx="501650" cy="533400"/>
          </a:xfrm>
          <a:prstGeom prst="flowChartMagneticDisk">
            <a:avLst/>
          </a:pr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38" name="AutoShape 99">
            <a:extLst>
              <a:ext uri="{FF2B5EF4-FFF2-40B4-BE49-F238E27FC236}">
                <a16:creationId xmlns:a16="http://schemas.microsoft.com/office/drawing/2014/main" id="{40906692-C090-4D99-87EC-9A7BFBC94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550" y="35052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39" name="AutoShape 100">
            <a:extLst>
              <a:ext uri="{FF2B5EF4-FFF2-40B4-BE49-F238E27FC236}">
                <a16:creationId xmlns:a16="http://schemas.microsoft.com/office/drawing/2014/main" id="{16042624-F6CE-466A-B574-D261FACAA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0" y="2819400"/>
            <a:ext cx="501650" cy="533400"/>
          </a:xfrm>
          <a:prstGeom prst="flowChartMagneticDisk">
            <a:avLst/>
          </a:pr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40" name="AutoShape 101">
            <a:extLst>
              <a:ext uri="{FF2B5EF4-FFF2-40B4-BE49-F238E27FC236}">
                <a16:creationId xmlns:a16="http://schemas.microsoft.com/office/drawing/2014/main" id="{DAB98E44-155D-4562-989E-9E777AA0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2819400"/>
            <a:ext cx="501650" cy="533400"/>
          </a:xfrm>
          <a:prstGeom prst="flowChartMagneticDisk">
            <a:avLst/>
          </a:pr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41" name="AutoShape 102">
            <a:extLst>
              <a:ext uri="{FF2B5EF4-FFF2-40B4-BE49-F238E27FC236}">
                <a16:creationId xmlns:a16="http://schemas.microsoft.com/office/drawing/2014/main" id="{325458AB-8760-4D47-9424-0920E7361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3505200"/>
            <a:ext cx="501650" cy="533400"/>
          </a:xfrm>
          <a:prstGeom prst="flowChartMagneticDisk">
            <a:avLst/>
          </a:pr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42" name="AutoShape 103">
            <a:extLst>
              <a:ext uri="{FF2B5EF4-FFF2-40B4-BE49-F238E27FC236}">
                <a16:creationId xmlns:a16="http://schemas.microsoft.com/office/drawing/2014/main" id="{AFD9FCF2-7FA1-4DF3-A762-BF528066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5052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43" name="AutoShape 104">
            <a:extLst>
              <a:ext uri="{FF2B5EF4-FFF2-40B4-BE49-F238E27FC236}">
                <a16:creationId xmlns:a16="http://schemas.microsoft.com/office/drawing/2014/main" id="{D7C1FA77-DC5C-4156-8D87-602BD4061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5052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44" name="AutoShape 105">
            <a:extLst>
              <a:ext uri="{FF2B5EF4-FFF2-40B4-BE49-F238E27FC236}">
                <a16:creationId xmlns:a16="http://schemas.microsoft.com/office/drawing/2014/main" id="{B52AAE78-3812-4435-BB70-D3523ED7C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0" y="35052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grpSp>
        <p:nvGrpSpPr>
          <p:cNvPr id="141345" name="Group 106">
            <a:extLst>
              <a:ext uri="{FF2B5EF4-FFF2-40B4-BE49-F238E27FC236}">
                <a16:creationId xmlns:a16="http://schemas.microsoft.com/office/drawing/2014/main" id="{DCBC9E9E-7CB3-4002-97D5-905E3927E769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953000"/>
            <a:ext cx="533400" cy="533400"/>
            <a:chOff x="336" y="3216"/>
            <a:chExt cx="336" cy="336"/>
          </a:xfrm>
        </p:grpSpPr>
        <p:grpSp>
          <p:nvGrpSpPr>
            <p:cNvPr id="141392" name="Group 107">
              <a:extLst>
                <a:ext uri="{FF2B5EF4-FFF2-40B4-BE49-F238E27FC236}">
                  <a16:creationId xmlns:a16="http://schemas.microsoft.com/office/drawing/2014/main" id="{CEFC1B46-583E-4105-9C62-CEB168B35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216"/>
              <a:ext cx="336" cy="336"/>
              <a:chOff x="1680" y="2304"/>
              <a:chExt cx="1584" cy="1200"/>
            </a:xfrm>
          </p:grpSpPr>
          <p:sp>
            <p:nvSpPr>
              <p:cNvPr id="141394" name="AutoShape 108">
                <a:extLst>
                  <a:ext uri="{FF2B5EF4-FFF2-40B4-BE49-F238E27FC236}">
                    <a16:creationId xmlns:a16="http://schemas.microsoft.com/office/drawing/2014/main" id="{4766541F-04B9-4156-A80E-73315DD3B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1488" cy="1200"/>
              </a:xfrm>
              <a:prstGeom prst="flowChartMagneticDisk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Monotype Sorts" pitchFamily="-84" charset="2"/>
                  <a:buChar char="o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Monotype Sorts" pitchFamily="-84" charset="2"/>
                  <a:buChar char="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buFont typeface="Monotype Sorts" pitchFamily="-84" charset="2"/>
                  <a:buNone/>
                </a:pPr>
                <a:endParaRPr lang="en-US" altLang="en-US"/>
              </a:p>
            </p:txBody>
          </p:sp>
          <p:sp>
            <p:nvSpPr>
              <p:cNvPr id="141395" name="Freeform 109">
                <a:extLst>
                  <a:ext uri="{FF2B5EF4-FFF2-40B4-BE49-F238E27FC236}">
                    <a16:creationId xmlns:a16="http://schemas.microsoft.com/office/drawing/2014/main" id="{2CD7EBCA-8278-4AED-8584-44EFFD38F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640"/>
                <a:ext cx="1584" cy="288"/>
              </a:xfrm>
              <a:custGeom>
                <a:avLst/>
                <a:gdLst>
                  <a:gd name="T0" fmla="*/ 24 w 1672"/>
                  <a:gd name="T1" fmla="*/ 0 h 336"/>
                  <a:gd name="T2" fmla="*/ 9 w 1672"/>
                  <a:gd name="T3" fmla="*/ 3 h 336"/>
                  <a:gd name="T4" fmla="*/ 72 w 1672"/>
                  <a:gd name="T5" fmla="*/ 3 h 336"/>
                  <a:gd name="T6" fmla="*/ 125 w 1672"/>
                  <a:gd name="T7" fmla="*/ 3 h 336"/>
                  <a:gd name="T8" fmla="*/ 111 w 1672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2"/>
                  <a:gd name="T16" fmla="*/ 0 h 336"/>
                  <a:gd name="T17" fmla="*/ 1672 w 1672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2" h="336">
                    <a:moveTo>
                      <a:pt x="296" y="0"/>
                    </a:moveTo>
                    <a:cubicBezTo>
                      <a:pt x="148" y="44"/>
                      <a:pt x="0" y="88"/>
                      <a:pt x="104" y="144"/>
                    </a:cubicBezTo>
                    <a:cubicBezTo>
                      <a:pt x="208" y="200"/>
                      <a:pt x="672" y="336"/>
                      <a:pt x="920" y="336"/>
                    </a:cubicBezTo>
                    <a:cubicBezTo>
                      <a:pt x="1168" y="336"/>
                      <a:pt x="1512" y="200"/>
                      <a:pt x="1592" y="144"/>
                    </a:cubicBezTo>
                    <a:cubicBezTo>
                      <a:pt x="1672" y="88"/>
                      <a:pt x="1432" y="24"/>
                      <a:pt x="140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41396" name="Freeform 110">
                <a:extLst>
                  <a:ext uri="{FF2B5EF4-FFF2-40B4-BE49-F238E27FC236}">
                    <a16:creationId xmlns:a16="http://schemas.microsoft.com/office/drawing/2014/main" id="{3082FD98-360E-4035-A9CE-D38460B9D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832"/>
                <a:ext cx="1584" cy="288"/>
              </a:xfrm>
              <a:custGeom>
                <a:avLst/>
                <a:gdLst>
                  <a:gd name="T0" fmla="*/ 24 w 1672"/>
                  <a:gd name="T1" fmla="*/ 0 h 336"/>
                  <a:gd name="T2" fmla="*/ 9 w 1672"/>
                  <a:gd name="T3" fmla="*/ 3 h 336"/>
                  <a:gd name="T4" fmla="*/ 72 w 1672"/>
                  <a:gd name="T5" fmla="*/ 3 h 336"/>
                  <a:gd name="T6" fmla="*/ 125 w 1672"/>
                  <a:gd name="T7" fmla="*/ 3 h 336"/>
                  <a:gd name="T8" fmla="*/ 111 w 1672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2"/>
                  <a:gd name="T16" fmla="*/ 0 h 336"/>
                  <a:gd name="T17" fmla="*/ 1672 w 1672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2" h="336">
                    <a:moveTo>
                      <a:pt x="296" y="0"/>
                    </a:moveTo>
                    <a:cubicBezTo>
                      <a:pt x="148" y="44"/>
                      <a:pt x="0" y="88"/>
                      <a:pt x="104" y="144"/>
                    </a:cubicBezTo>
                    <a:cubicBezTo>
                      <a:pt x="208" y="200"/>
                      <a:pt x="672" y="336"/>
                      <a:pt x="920" y="336"/>
                    </a:cubicBezTo>
                    <a:cubicBezTo>
                      <a:pt x="1168" y="336"/>
                      <a:pt x="1512" y="200"/>
                      <a:pt x="1592" y="144"/>
                    </a:cubicBezTo>
                    <a:cubicBezTo>
                      <a:pt x="1672" y="88"/>
                      <a:pt x="1432" y="24"/>
                      <a:pt x="140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  <p:sp>
            <p:nvSpPr>
              <p:cNvPr id="141397" name="Freeform 111">
                <a:extLst>
                  <a:ext uri="{FF2B5EF4-FFF2-40B4-BE49-F238E27FC236}">
                    <a16:creationId xmlns:a16="http://schemas.microsoft.com/office/drawing/2014/main" id="{D0AD690E-7D0D-429E-8E2B-B46203949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3024"/>
                <a:ext cx="1584" cy="288"/>
              </a:xfrm>
              <a:custGeom>
                <a:avLst/>
                <a:gdLst>
                  <a:gd name="T0" fmla="*/ 24 w 1672"/>
                  <a:gd name="T1" fmla="*/ 0 h 336"/>
                  <a:gd name="T2" fmla="*/ 9 w 1672"/>
                  <a:gd name="T3" fmla="*/ 3 h 336"/>
                  <a:gd name="T4" fmla="*/ 72 w 1672"/>
                  <a:gd name="T5" fmla="*/ 3 h 336"/>
                  <a:gd name="T6" fmla="*/ 125 w 1672"/>
                  <a:gd name="T7" fmla="*/ 3 h 336"/>
                  <a:gd name="T8" fmla="*/ 111 w 1672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2"/>
                  <a:gd name="T16" fmla="*/ 0 h 336"/>
                  <a:gd name="T17" fmla="*/ 1672 w 1672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2" h="336">
                    <a:moveTo>
                      <a:pt x="296" y="0"/>
                    </a:moveTo>
                    <a:cubicBezTo>
                      <a:pt x="148" y="44"/>
                      <a:pt x="0" y="88"/>
                      <a:pt x="104" y="144"/>
                    </a:cubicBezTo>
                    <a:cubicBezTo>
                      <a:pt x="208" y="200"/>
                      <a:pt x="672" y="336"/>
                      <a:pt x="920" y="336"/>
                    </a:cubicBezTo>
                    <a:cubicBezTo>
                      <a:pt x="1168" y="336"/>
                      <a:pt x="1512" y="200"/>
                      <a:pt x="1592" y="144"/>
                    </a:cubicBezTo>
                    <a:cubicBezTo>
                      <a:pt x="1672" y="88"/>
                      <a:pt x="1432" y="24"/>
                      <a:pt x="140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7" tIns="44450" rIns="90487" bIns="44450"/>
              <a:lstStyle/>
              <a:p>
                <a:endParaRPr lang="en-US"/>
              </a:p>
            </p:txBody>
          </p:sp>
        </p:grpSp>
        <p:sp>
          <p:nvSpPr>
            <p:cNvPr id="141393" name="Freeform 112">
              <a:extLst>
                <a:ext uri="{FF2B5EF4-FFF2-40B4-BE49-F238E27FC236}">
                  <a16:creationId xmlns:a16="http://schemas.microsoft.com/office/drawing/2014/main" id="{7A15525E-C241-4561-9726-8E95FD275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472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46" name="Group 113">
            <a:extLst>
              <a:ext uri="{FF2B5EF4-FFF2-40B4-BE49-F238E27FC236}">
                <a16:creationId xmlns:a16="http://schemas.microsoft.com/office/drawing/2014/main" id="{3883AFFB-4340-4C49-BC8D-6EF68587106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953000"/>
            <a:ext cx="533400" cy="533400"/>
            <a:chOff x="3120" y="3216"/>
            <a:chExt cx="336" cy="336"/>
          </a:xfrm>
        </p:grpSpPr>
        <p:sp>
          <p:nvSpPr>
            <p:cNvPr id="141388" name="AutoShape 114">
              <a:extLst>
                <a:ext uri="{FF2B5EF4-FFF2-40B4-BE49-F238E27FC236}">
                  <a16:creationId xmlns:a16="http://schemas.microsoft.com/office/drawing/2014/main" id="{BF0AFF4C-885D-449E-86DC-2198F4E4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3216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89" name="Freeform 115">
              <a:extLst>
                <a:ext uri="{FF2B5EF4-FFF2-40B4-BE49-F238E27FC236}">
                  <a16:creationId xmlns:a16="http://schemas.microsoft.com/office/drawing/2014/main" id="{FEE4DCB7-09F8-442C-BD0A-1536EB6E3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310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90" name="Freeform 116">
              <a:extLst>
                <a:ext uri="{FF2B5EF4-FFF2-40B4-BE49-F238E27FC236}">
                  <a16:creationId xmlns:a16="http://schemas.microsoft.com/office/drawing/2014/main" id="{CFEDA3A4-E380-464A-9FBE-C5F658721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364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91" name="Freeform 117">
              <a:extLst>
                <a:ext uri="{FF2B5EF4-FFF2-40B4-BE49-F238E27FC236}">
                  <a16:creationId xmlns:a16="http://schemas.microsoft.com/office/drawing/2014/main" id="{6E3FFD46-F3CF-4776-BBDC-490362CF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418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47" name="Group 118">
            <a:extLst>
              <a:ext uri="{FF2B5EF4-FFF2-40B4-BE49-F238E27FC236}">
                <a16:creationId xmlns:a16="http://schemas.microsoft.com/office/drawing/2014/main" id="{665F7B68-E44B-42AD-A51E-E0772B109963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953000"/>
            <a:ext cx="533400" cy="533400"/>
            <a:chOff x="3120" y="3648"/>
            <a:chExt cx="336" cy="336"/>
          </a:xfrm>
        </p:grpSpPr>
        <p:sp>
          <p:nvSpPr>
            <p:cNvPr id="141384" name="AutoShape 119">
              <a:extLst>
                <a:ext uri="{FF2B5EF4-FFF2-40B4-BE49-F238E27FC236}">
                  <a16:creationId xmlns:a16="http://schemas.microsoft.com/office/drawing/2014/main" id="{9E8C28D5-E8C9-49C8-9C6C-C59B7BA5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" y="3648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85" name="Freeform 120">
              <a:extLst>
                <a:ext uri="{FF2B5EF4-FFF2-40B4-BE49-F238E27FC236}">
                  <a16:creationId xmlns:a16="http://schemas.microsoft.com/office/drawing/2014/main" id="{3EBBF731-8A0C-4141-9E31-16ECBB17E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742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86" name="Freeform 121">
              <a:extLst>
                <a:ext uri="{FF2B5EF4-FFF2-40B4-BE49-F238E27FC236}">
                  <a16:creationId xmlns:a16="http://schemas.microsoft.com/office/drawing/2014/main" id="{49FE5F6B-7BBB-44BB-933F-3C3819BB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796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87" name="Freeform 122">
              <a:extLst>
                <a:ext uri="{FF2B5EF4-FFF2-40B4-BE49-F238E27FC236}">
                  <a16:creationId xmlns:a16="http://schemas.microsoft.com/office/drawing/2014/main" id="{7A8A7774-8F8B-4A03-AC07-A3D34A3E8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3850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grpSp>
        <p:nvGrpSpPr>
          <p:cNvPr id="141348" name="Group 123">
            <a:extLst>
              <a:ext uri="{FF2B5EF4-FFF2-40B4-BE49-F238E27FC236}">
                <a16:creationId xmlns:a16="http://schemas.microsoft.com/office/drawing/2014/main" id="{BF94FEC6-00DC-4055-8431-EB48D273499E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953000"/>
            <a:ext cx="533400" cy="533400"/>
            <a:chOff x="3456" y="2928"/>
            <a:chExt cx="336" cy="336"/>
          </a:xfrm>
        </p:grpSpPr>
        <p:sp>
          <p:nvSpPr>
            <p:cNvPr id="141379" name="AutoShape 124">
              <a:extLst>
                <a:ext uri="{FF2B5EF4-FFF2-40B4-BE49-F238E27FC236}">
                  <a16:creationId xmlns:a16="http://schemas.microsoft.com/office/drawing/2014/main" id="{25136546-9368-4EF8-BFC0-98DC10EA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2928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80" name="Freeform 125">
              <a:extLst>
                <a:ext uri="{FF2B5EF4-FFF2-40B4-BE49-F238E27FC236}">
                  <a16:creationId xmlns:a16="http://schemas.microsoft.com/office/drawing/2014/main" id="{7818B171-D232-4DCE-BE7C-FCDB3543F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022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81" name="Freeform 126">
              <a:extLst>
                <a:ext uri="{FF2B5EF4-FFF2-40B4-BE49-F238E27FC236}">
                  <a16:creationId xmlns:a16="http://schemas.microsoft.com/office/drawing/2014/main" id="{610646D9-FBE0-4391-B603-D747D9CE8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076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82" name="Freeform 127">
              <a:extLst>
                <a:ext uri="{FF2B5EF4-FFF2-40B4-BE49-F238E27FC236}">
                  <a16:creationId xmlns:a16="http://schemas.microsoft.com/office/drawing/2014/main" id="{3BEF9914-F769-48A8-B515-0538F24DE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130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83" name="Freeform 128">
              <a:extLst>
                <a:ext uri="{FF2B5EF4-FFF2-40B4-BE49-F238E27FC236}">
                  <a16:creationId xmlns:a16="http://schemas.microsoft.com/office/drawing/2014/main" id="{1044F839-0262-46C1-869F-84739BAF6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2943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sp>
        <p:nvSpPr>
          <p:cNvPr id="141349" name="AutoShape 129">
            <a:extLst>
              <a:ext uri="{FF2B5EF4-FFF2-40B4-BE49-F238E27FC236}">
                <a16:creationId xmlns:a16="http://schemas.microsoft.com/office/drawing/2014/main" id="{DBA7D117-4F03-41C7-A3E1-6DCA42D80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57150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50" name="Freeform 130">
            <a:extLst>
              <a:ext uri="{FF2B5EF4-FFF2-40B4-BE49-F238E27FC236}">
                <a16:creationId xmlns:a16="http://schemas.microsoft.com/office/drawing/2014/main" id="{B70E744A-204F-46D0-89FB-A7F26B463649}"/>
              </a:ext>
            </a:extLst>
          </p:cNvPr>
          <p:cNvSpPr>
            <a:spLocks/>
          </p:cNvSpPr>
          <p:nvPr/>
        </p:nvSpPr>
        <p:spPr bwMode="auto">
          <a:xfrm>
            <a:off x="2590800" y="5864225"/>
            <a:ext cx="533400" cy="128588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1" name="Freeform 131">
            <a:extLst>
              <a:ext uri="{FF2B5EF4-FFF2-40B4-BE49-F238E27FC236}">
                <a16:creationId xmlns:a16="http://schemas.microsoft.com/office/drawing/2014/main" id="{0C0E3D14-8B17-4715-BF49-90A34AC117D5}"/>
              </a:ext>
            </a:extLst>
          </p:cNvPr>
          <p:cNvSpPr>
            <a:spLocks/>
          </p:cNvSpPr>
          <p:nvPr/>
        </p:nvSpPr>
        <p:spPr bwMode="auto">
          <a:xfrm>
            <a:off x="2590800" y="594995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2" name="Freeform 132">
            <a:extLst>
              <a:ext uri="{FF2B5EF4-FFF2-40B4-BE49-F238E27FC236}">
                <a16:creationId xmlns:a16="http://schemas.microsoft.com/office/drawing/2014/main" id="{F05AE640-7055-47DB-9957-9D0C9679FD58}"/>
              </a:ext>
            </a:extLst>
          </p:cNvPr>
          <p:cNvSpPr>
            <a:spLocks/>
          </p:cNvSpPr>
          <p:nvPr/>
        </p:nvSpPr>
        <p:spPr bwMode="auto">
          <a:xfrm>
            <a:off x="2590800" y="6035675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3" name="AutoShape 133">
            <a:extLst>
              <a:ext uri="{FF2B5EF4-FFF2-40B4-BE49-F238E27FC236}">
                <a16:creationId xmlns:a16="http://schemas.microsoft.com/office/drawing/2014/main" id="{C8391E92-5327-4457-B548-B177C2114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57150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54" name="Freeform 134">
            <a:extLst>
              <a:ext uri="{FF2B5EF4-FFF2-40B4-BE49-F238E27FC236}">
                <a16:creationId xmlns:a16="http://schemas.microsoft.com/office/drawing/2014/main" id="{5520F907-7728-4697-B47A-19B444510204}"/>
              </a:ext>
            </a:extLst>
          </p:cNvPr>
          <p:cNvSpPr>
            <a:spLocks/>
          </p:cNvSpPr>
          <p:nvPr/>
        </p:nvSpPr>
        <p:spPr bwMode="auto">
          <a:xfrm>
            <a:off x="762000" y="5864225"/>
            <a:ext cx="533400" cy="128588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5" name="Freeform 135">
            <a:extLst>
              <a:ext uri="{FF2B5EF4-FFF2-40B4-BE49-F238E27FC236}">
                <a16:creationId xmlns:a16="http://schemas.microsoft.com/office/drawing/2014/main" id="{1DB0E547-35B8-492F-BDD7-343027A8D1ED}"/>
              </a:ext>
            </a:extLst>
          </p:cNvPr>
          <p:cNvSpPr>
            <a:spLocks/>
          </p:cNvSpPr>
          <p:nvPr/>
        </p:nvSpPr>
        <p:spPr bwMode="auto">
          <a:xfrm>
            <a:off x="762000" y="594995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6" name="Freeform 136">
            <a:extLst>
              <a:ext uri="{FF2B5EF4-FFF2-40B4-BE49-F238E27FC236}">
                <a16:creationId xmlns:a16="http://schemas.microsoft.com/office/drawing/2014/main" id="{91513F12-B25A-4AD6-83DA-7784875F2810}"/>
              </a:ext>
            </a:extLst>
          </p:cNvPr>
          <p:cNvSpPr>
            <a:spLocks/>
          </p:cNvSpPr>
          <p:nvPr/>
        </p:nvSpPr>
        <p:spPr bwMode="auto">
          <a:xfrm>
            <a:off x="762000" y="6035675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7" name="AutoShape 137">
            <a:extLst>
              <a:ext uri="{FF2B5EF4-FFF2-40B4-BE49-F238E27FC236}">
                <a16:creationId xmlns:a16="http://schemas.microsoft.com/office/drawing/2014/main" id="{A857DA03-3C33-4BBA-BD6D-470723EF8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57150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58" name="Freeform 138">
            <a:extLst>
              <a:ext uri="{FF2B5EF4-FFF2-40B4-BE49-F238E27FC236}">
                <a16:creationId xmlns:a16="http://schemas.microsoft.com/office/drawing/2014/main" id="{03B82E4A-52C1-4B1D-80D9-EADDE4C79680}"/>
              </a:ext>
            </a:extLst>
          </p:cNvPr>
          <p:cNvSpPr>
            <a:spLocks/>
          </p:cNvSpPr>
          <p:nvPr/>
        </p:nvSpPr>
        <p:spPr bwMode="auto">
          <a:xfrm>
            <a:off x="1981200" y="5864225"/>
            <a:ext cx="533400" cy="128588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59" name="Freeform 139">
            <a:extLst>
              <a:ext uri="{FF2B5EF4-FFF2-40B4-BE49-F238E27FC236}">
                <a16:creationId xmlns:a16="http://schemas.microsoft.com/office/drawing/2014/main" id="{3AE4F599-000F-43FB-A309-4E9F000F61E4}"/>
              </a:ext>
            </a:extLst>
          </p:cNvPr>
          <p:cNvSpPr>
            <a:spLocks/>
          </p:cNvSpPr>
          <p:nvPr/>
        </p:nvSpPr>
        <p:spPr bwMode="auto">
          <a:xfrm>
            <a:off x="1981200" y="594995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60" name="Freeform 140">
            <a:extLst>
              <a:ext uri="{FF2B5EF4-FFF2-40B4-BE49-F238E27FC236}">
                <a16:creationId xmlns:a16="http://schemas.microsoft.com/office/drawing/2014/main" id="{0DEC1094-25B9-4ADC-BBA0-43A8CCFC5CA3}"/>
              </a:ext>
            </a:extLst>
          </p:cNvPr>
          <p:cNvSpPr>
            <a:spLocks/>
          </p:cNvSpPr>
          <p:nvPr/>
        </p:nvSpPr>
        <p:spPr bwMode="auto">
          <a:xfrm>
            <a:off x="1981200" y="6035675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61" name="AutoShape 141">
            <a:extLst>
              <a:ext uri="{FF2B5EF4-FFF2-40B4-BE49-F238E27FC236}">
                <a16:creationId xmlns:a16="http://schemas.microsoft.com/office/drawing/2014/main" id="{587930A5-1FE5-42F8-9D75-D4F4906B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5715000"/>
            <a:ext cx="501650" cy="53340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  <p:sp>
        <p:nvSpPr>
          <p:cNvPr id="141362" name="Freeform 142">
            <a:extLst>
              <a:ext uri="{FF2B5EF4-FFF2-40B4-BE49-F238E27FC236}">
                <a16:creationId xmlns:a16="http://schemas.microsoft.com/office/drawing/2014/main" id="{021847C5-1819-42E2-9CCD-AC2E53FB051F}"/>
              </a:ext>
            </a:extLst>
          </p:cNvPr>
          <p:cNvSpPr>
            <a:spLocks/>
          </p:cNvSpPr>
          <p:nvPr/>
        </p:nvSpPr>
        <p:spPr bwMode="auto">
          <a:xfrm>
            <a:off x="1371600" y="5864225"/>
            <a:ext cx="533400" cy="128588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63" name="Freeform 143">
            <a:extLst>
              <a:ext uri="{FF2B5EF4-FFF2-40B4-BE49-F238E27FC236}">
                <a16:creationId xmlns:a16="http://schemas.microsoft.com/office/drawing/2014/main" id="{B9CD30E8-F3C7-49F6-AE87-9468EA00B200}"/>
              </a:ext>
            </a:extLst>
          </p:cNvPr>
          <p:cNvSpPr>
            <a:spLocks/>
          </p:cNvSpPr>
          <p:nvPr/>
        </p:nvSpPr>
        <p:spPr bwMode="auto">
          <a:xfrm>
            <a:off x="1371600" y="594995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64" name="Freeform 144">
            <a:extLst>
              <a:ext uri="{FF2B5EF4-FFF2-40B4-BE49-F238E27FC236}">
                <a16:creationId xmlns:a16="http://schemas.microsoft.com/office/drawing/2014/main" id="{4B1F1AE0-A4CB-496E-BA89-376DDE4BB009}"/>
              </a:ext>
            </a:extLst>
          </p:cNvPr>
          <p:cNvSpPr>
            <a:spLocks/>
          </p:cNvSpPr>
          <p:nvPr/>
        </p:nvSpPr>
        <p:spPr bwMode="auto">
          <a:xfrm>
            <a:off x="1371600" y="6035675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/>
          <a:p>
            <a:endParaRPr lang="en-US"/>
          </a:p>
        </p:txBody>
      </p:sp>
      <p:grpSp>
        <p:nvGrpSpPr>
          <p:cNvPr id="141365" name="Group 145">
            <a:extLst>
              <a:ext uri="{FF2B5EF4-FFF2-40B4-BE49-F238E27FC236}">
                <a16:creationId xmlns:a16="http://schemas.microsoft.com/office/drawing/2014/main" id="{83A093C5-D0B0-4CBA-B6AB-F925F15C3624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5715000"/>
            <a:ext cx="533400" cy="533400"/>
            <a:chOff x="1872" y="3648"/>
            <a:chExt cx="336" cy="336"/>
          </a:xfrm>
        </p:grpSpPr>
        <p:sp>
          <p:nvSpPr>
            <p:cNvPr id="141374" name="AutoShape 146">
              <a:extLst>
                <a:ext uri="{FF2B5EF4-FFF2-40B4-BE49-F238E27FC236}">
                  <a16:creationId xmlns:a16="http://schemas.microsoft.com/office/drawing/2014/main" id="{EF547263-2C28-4994-ACAC-55350AB8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648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75" name="Freeform 147">
              <a:extLst>
                <a:ext uri="{FF2B5EF4-FFF2-40B4-BE49-F238E27FC236}">
                  <a16:creationId xmlns:a16="http://schemas.microsoft.com/office/drawing/2014/main" id="{D16DEE5E-FF9E-4A91-836C-4FEDAD8C7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742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6" name="Freeform 148">
              <a:extLst>
                <a:ext uri="{FF2B5EF4-FFF2-40B4-BE49-F238E27FC236}">
                  <a16:creationId xmlns:a16="http://schemas.microsoft.com/office/drawing/2014/main" id="{2FC44BA5-1FE1-47A5-86BD-20D3C6EA6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796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7" name="Freeform 149">
              <a:extLst>
                <a:ext uri="{FF2B5EF4-FFF2-40B4-BE49-F238E27FC236}">
                  <a16:creationId xmlns:a16="http://schemas.microsoft.com/office/drawing/2014/main" id="{C88987F1-9199-4DF5-BD44-3710B065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850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8" name="Freeform 150">
              <a:extLst>
                <a:ext uri="{FF2B5EF4-FFF2-40B4-BE49-F238E27FC236}">
                  <a16:creationId xmlns:a16="http://schemas.microsoft.com/office/drawing/2014/main" id="{812CA8BD-51BE-4408-B878-945622CC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663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  <p:sp>
        <p:nvSpPr>
          <p:cNvPr id="141366" name="Freeform 151">
            <a:extLst>
              <a:ext uri="{FF2B5EF4-FFF2-40B4-BE49-F238E27FC236}">
                <a16:creationId xmlns:a16="http://schemas.microsoft.com/office/drawing/2014/main" id="{5EF8EA69-B239-475E-9FB3-06C1FDAF36A3}"/>
              </a:ext>
            </a:extLst>
          </p:cNvPr>
          <p:cNvSpPr>
            <a:spLocks/>
          </p:cNvSpPr>
          <p:nvPr/>
        </p:nvSpPr>
        <p:spPr bwMode="auto">
          <a:xfrm>
            <a:off x="1981200" y="612140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sp>
        <p:nvSpPr>
          <p:cNvPr id="141367" name="Freeform 152">
            <a:extLst>
              <a:ext uri="{FF2B5EF4-FFF2-40B4-BE49-F238E27FC236}">
                <a16:creationId xmlns:a16="http://schemas.microsoft.com/office/drawing/2014/main" id="{92BAA131-275C-42E9-8D18-9126243B9209}"/>
              </a:ext>
            </a:extLst>
          </p:cNvPr>
          <p:cNvSpPr>
            <a:spLocks/>
          </p:cNvSpPr>
          <p:nvPr/>
        </p:nvSpPr>
        <p:spPr bwMode="auto">
          <a:xfrm>
            <a:off x="2590800" y="6121400"/>
            <a:ext cx="533400" cy="127000"/>
          </a:xfrm>
          <a:custGeom>
            <a:avLst/>
            <a:gdLst>
              <a:gd name="T0" fmla="*/ 2147483646 w 1672"/>
              <a:gd name="T1" fmla="*/ 0 h 336"/>
              <a:gd name="T2" fmla="*/ 2147483646 w 1672"/>
              <a:gd name="T3" fmla="*/ 2147483646 h 336"/>
              <a:gd name="T4" fmla="*/ 2147483646 w 1672"/>
              <a:gd name="T5" fmla="*/ 2147483646 h 336"/>
              <a:gd name="T6" fmla="*/ 2147483646 w 1672"/>
              <a:gd name="T7" fmla="*/ 2147483646 h 336"/>
              <a:gd name="T8" fmla="*/ 2147483646 w 1672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336"/>
              <a:gd name="T17" fmla="*/ 1672 w 1672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336">
                <a:moveTo>
                  <a:pt x="296" y="0"/>
                </a:moveTo>
                <a:cubicBezTo>
                  <a:pt x="148" y="44"/>
                  <a:pt x="0" y="88"/>
                  <a:pt x="104" y="144"/>
                </a:cubicBezTo>
                <a:cubicBezTo>
                  <a:pt x="208" y="200"/>
                  <a:pt x="672" y="336"/>
                  <a:pt x="920" y="336"/>
                </a:cubicBezTo>
                <a:cubicBezTo>
                  <a:pt x="1168" y="336"/>
                  <a:pt x="1512" y="200"/>
                  <a:pt x="1592" y="144"/>
                </a:cubicBezTo>
                <a:cubicBezTo>
                  <a:pt x="1672" y="88"/>
                  <a:pt x="1432" y="24"/>
                  <a:pt x="1400" y="0"/>
                </a:cubicBezTo>
              </a:path>
            </a:pathLst>
          </a:custGeom>
          <a:solidFill>
            <a:srgbClr val="A6A6A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lIns="90487" tIns="44450" rIns="90487" bIns="44450"/>
          <a:lstStyle/>
          <a:p>
            <a:endParaRPr lang="en-US"/>
          </a:p>
        </p:txBody>
      </p:sp>
      <p:grpSp>
        <p:nvGrpSpPr>
          <p:cNvPr id="141368" name="Group 153">
            <a:extLst>
              <a:ext uri="{FF2B5EF4-FFF2-40B4-BE49-F238E27FC236}">
                <a16:creationId xmlns:a16="http://schemas.microsoft.com/office/drawing/2014/main" id="{3DEC6334-5ACD-435A-9326-C7E0146641E3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5715000"/>
            <a:ext cx="533400" cy="533400"/>
            <a:chOff x="1872" y="3648"/>
            <a:chExt cx="336" cy="336"/>
          </a:xfrm>
        </p:grpSpPr>
        <p:sp>
          <p:nvSpPr>
            <p:cNvPr id="141369" name="AutoShape 154">
              <a:extLst>
                <a:ext uri="{FF2B5EF4-FFF2-40B4-BE49-F238E27FC236}">
                  <a16:creationId xmlns:a16="http://schemas.microsoft.com/office/drawing/2014/main" id="{876FC4DF-9FAA-4951-8585-36E64C881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648"/>
              <a:ext cx="316" cy="336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41370" name="Freeform 155">
              <a:extLst>
                <a:ext uri="{FF2B5EF4-FFF2-40B4-BE49-F238E27FC236}">
                  <a16:creationId xmlns:a16="http://schemas.microsoft.com/office/drawing/2014/main" id="{394765D2-12F1-42BE-BAB8-4ED1B795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742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1" name="Freeform 156">
              <a:extLst>
                <a:ext uri="{FF2B5EF4-FFF2-40B4-BE49-F238E27FC236}">
                  <a16:creationId xmlns:a16="http://schemas.microsoft.com/office/drawing/2014/main" id="{F0AD6B23-CEA7-4925-B3AB-132E4EC3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796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2" name="Freeform 157">
              <a:extLst>
                <a:ext uri="{FF2B5EF4-FFF2-40B4-BE49-F238E27FC236}">
                  <a16:creationId xmlns:a16="http://schemas.microsoft.com/office/drawing/2014/main" id="{3CD9F95F-DA7C-41D9-803A-F6F432F8F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850"/>
              <a:ext cx="336" cy="80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  <p:sp>
          <p:nvSpPr>
            <p:cNvPr id="141373" name="Freeform 158">
              <a:extLst>
                <a:ext uri="{FF2B5EF4-FFF2-40B4-BE49-F238E27FC236}">
                  <a16:creationId xmlns:a16="http://schemas.microsoft.com/office/drawing/2014/main" id="{DA28DECE-0F48-4262-8151-1D718245A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3663"/>
              <a:ext cx="336" cy="81"/>
            </a:xfrm>
            <a:custGeom>
              <a:avLst/>
              <a:gdLst>
                <a:gd name="T0" fmla="*/ 0 w 1672"/>
                <a:gd name="T1" fmla="*/ 0 h 336"/>
                <a:gd name="T2" fmla="*/ 0 w 1672"/>
                <a:gd name="T3" fmla="*/ 0 h 336"/>
                <a:gd name="T4" fmla="*/ 0 w 1672"/>
                <a:gd name="T5" fmla="*/ 0 h 336"/>
                <a:gd name="T6" fmla="*/ 0 w 1672"/>
                <a:gd name="T7" fmla="*/ 0 h 336"/>
                <a:gd name="T8" fmla="*/ 0 w 1672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2"/>
                <a:gd name="T16" fmla="*/ 0 h 336"/>
                <a:gd name="T17" fmla="*/ 1672 w 1672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2" h="336">
                  <a:moveTo>
                    <a:pt x="296" y="0"/>
                  </a:moveTo>
                  <a:cubicBezTo>
                    <a:pt x="148" y="44"/>
                    <a:pt x="0" y="88"/>
                    <a:pt x="104" y="144"/>
                  </a:cubicBezTo>
                  <a:cubicBezTo>
                    <a:pt x="208" y="200"/>
                    <a:pt x="672" y="336"/>
                    <a:pt x="920" y="336"/>
                  </a:cubicBezTo>
                  <a:cubicBezTo>
                    <a:pt x="1168" y="336"/>
                    <a:pt x="1512" y="200"/>
                    <a:pt x="1592" y="144"/>
                  </a:cubicBezTo>
                  <a:cubicBezTo>
                    <a:pt x="1672" y="88"/>
                    <a:pt x="1432" y="24"/>
                    <a:pt x="1400" y="0"/>
                  </a:cubicBezTo>
                </a:path>
              </a:pathLst>
            </a:custGeom>
            <a:solidFill>
              <a:srgbClr val="A6A6A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7" tIns="44450" rIns="90487" bIns="44450"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Content Placeholder 2">
            <a:extLst>
              <a:ext uri="{FF2B5EF4-FFF2-40B4-BE49-F238E27FC236}">
                <a16:creationId xmlns:a16="http://schemas.microsoft.com/office/drawing/2014/main" id="{423E0D15-FA2E-481D-B3B6-D6BA79E14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72513" cy="5257800"/>
          </a:xfrm>
        </p:spPr>
        <p:txBody>
          <a:bodyPr/>
          <a:lstStyle/>
          <a:p>
            <a:r>
              <a:rPr lang="en-US" altLang="en-US" b="1">
                <a:solidFill>
                  <a:srgbClr val="0000CC"/>
                </a:solidFill>
                <a:latin typeface="Comic Sans MS" panose="030F0702030302020204" pitchFamily="66" charset="0"/>
              </a:rPr>
              <a:t>Idea</a:t>
            </a:r>
            <a:r>
              <a:rPr lang="en-US" altLang="en-US"/>
              <a:t>: A SSD is essentially an array of NAND-flash </a:t>
            </a:r>
            <a:br>
              <a:rPr lang="en-US" altLang="en-US"/>
            </a:br>
            <a:r>
              <a:rPr lang="en-US" altLang="en-US"/>
              <a:t>memory devices which include a controller </a:t>
            </a:r>
            <a:br>
              <a:rPr lang="en-US" altLang="en-US"/>
            </a:br>
            <a:r>
              <a:rPr lang="en-US" altLang="en-US"/>
              <a:t>that emulates a hard disk drive</a:t>
            </a:r>
          </a:p>
          <a:p>
            <a:pPr lvl="1"/>
            <a:r>
              <a:rPr lang="en-US" altLang="en-US" sz="2200"/>
              <a:t>flash translation layer (FTL)</a:t>
            </a:r>
          </a:p>
          <a:p>
            <a:pPr lvl="1"/>
            <a:r>
              <a:rPr lang="en-US" altLang="en-US" sz="2200"/>
              <a:t>single-level cell (SLC) flash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1200"/>
          </a:p>
          <a:p>
            <a:r>
              <a:rPr lang="en-US" altLang="en-US" b="1">
                <a:solidFill>
                  <a:srgbClr val="0000CC"/>
                </a:solidFill>
                <a:latin typeface="Comic Sans MS" panose="030F0702030302020204" pitchFamily="66" charset="0"/>
              </a:rPr>
              <a:t>Organization (flash):</a:t>
            </a:r>
          </a:p>
          <a:p>
            <a:pPr lvl="1"/>
            <a:r>
              <a:rPr lang="en-US" altLang="en-US"/>
              <a:t>One or more dies (chips), each 8192 blocks</a:t>
            </a:r>
          </a:p>
          <a:p>
            <a:pPr lvl="1"/>
            <a:r>
              <a:rPr lang="en-US" altLang="en-US"/>
              <a:t>Dies are organized in planes </a:t>
            </a:r>
            <a:r>
              <a:rPr lang="en-US" altLang="en-US" sz="2200"/>
              <a:t>(e.g., 4 planes of 2018 blocks)</a:t>
            </a:r>
          </a:p>
          <a:p>
            <a:pPr lvl="1"/>
            <a:r>
              <a:rPr lang="en-US" altLang="en-US"/>
              <a:t>Blocks is a set of pages 128—</a:t>
            </a:r>
            <a:r>
              <a:rPr lang="en-US" altLang="en-US" sz="2200"/>
              <a:t>256KB (i.e., 32—64 pages)</a:t>
            </a:r>
          </a:p>
          <a:p>
            <a:pPr lvl="1"/>
            <a:r>
              <a:rPr lang="en-US" altLang="en-US"/>
              <a:t>Page is the unit of read and write (program), 512B—4KB</a:t>
            </a:r>
          </a:p>
          <a:p>
            <a:pPr lvl="2"/>
            <a:r>
              <a:rPr lang="en-US" altLang="en-US"/>
              <a:t>128 bytes are used for metadata</a:t>
            </a:r>
          </a:p>
          <a:p>
            <a:pPr lvl="1"/>
            <a:r>
              <a:rPr lang="en-US" altLang="en-US"/>
              <a:t>Page or Block is the unit of storage system write </a:t>
            </a:r>
          </a:p>
        </p:txBody>
      </p:sp>
      <p:pic>
        <p:nvPicPr>
          <p:cNvPr id="143362" name="Picture 7" descr="asic-inside-1">
            <a:extLst>
              <a:ext uri="{FF2B5EF4-FFF2-40B4-BE49-F238E27FC236}">
                <a16:creationId xmlns:a16="http://schemas.microsoft.com/office/drawing/2014/main" id="{B1547919-197A-4532-9BAB-00343D93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46225"/>
            <a:ext cx="178435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itle 1">
            <a:extLst>
              <a:ext uri="{FF2B5EF4-FFF2-40B4-BE49-F238E27FC236}">
                <a16:creationId xmlns:a16="http://schemas.microsoft.com/office/drawing/2014/main" id="{BA793B48-2CE2-4C8E-AECF-74AE0C8DD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Solid State Disk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65E48666-E970-4B5A-9856-8A0593B97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Table</a:t>
            </a:r>
          </a:p>
        </p:txBody>
      </p:sp>
      <p:sp>
        <p:nvSpPr>
          <p:cNvPr id="18434" name="Rounded Rectangle 4">
            <a:extLst>
              <a:ext uri="{FF2B5EF4-FFF2-40B4-BE49-F238E27FC236}">
                <a16:creationId xmlns:a16="http://schemas.microsoft.com/office/drawing/2014/main" id="{43C83085-D903-4419-812C-B084F9680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00200"/>
            <a:ext cx="4724400" cy="3048000"/>
          </a:xfrm>
          <a:prstGeom prst="roundRect">
            <a:avLst>
              <a:gd name="adj" fmla="val 16667"/>
            </a:avLst>
          </a:prstGeom>
          <a:solidFill>
            <a:srgbClr val="FEFFE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-84" charset="2"/>
              <a:buChar char="o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-84" charset="2"/>
              <a:buChar char="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CREATE TABLE Student (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  SID        INTEGER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  name       CHAR(16),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  address    CHAR(130),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  gender     CHAR(1),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  birthdate  DATE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CF0E30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C6A433-326B-7F4D-8E41-95F28DA12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5029200"/>
            <a:ext cx="5795962" cy="1295400"/>
          </a:xfrm>
          <a:prstGeom prst="rect">
            <a:avLst/>
          </a:prstGeom>
          <a:noFill/>
          <a:ln>
            <a:noFill/>
          </a:ln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Monotype Sort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4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Monotype Sorts" pitchFamily="2" charset="2"/>
              <a:buChar char="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37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37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37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37" charset="-128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CC"/>
                </a:solidFill>
              </a:rPr>
              <a:t>DATE</a:t>
            </a:r>
            <a:r>
              <a:rPr lang="en-US" altLang="en-US" kern="0" dirty="0"/>
              <a:t>: 10-char string YYYY-MM-DD</a:t>
            </a:r>
            <a:br>
              <a:rPr lang="en-US" altLang="en-US" kern="0" dirty="0"/>
            </a:br>
            <a:r>
              <a:rPr lang="en-US" altLang="en-US" kern="0" dirty="0"/>
              <a:t>Fixed-length character string </a:t>
            </a:r>
            <a:r>
              <a:rPr lang="en-US" altLang="en-US" kern="0" dirty="0">
                <a:solidFill>
                  <a:srgbClr val="0000CC"/>
                </a:solidFill>
              </a:rPr>
              <a:t>char(10)</a:t>
            </a:r>
          </a:p>
          <a:p>
            <a:pPr lvl="1">
              <a:defRPr/>
            </a:pPr>
            <a:r>
              <a:rPr lang="en-US" altLang="en-US" kern="0" dirty="0"/>
              <a:t>example: 2002-09-15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Content Placeholder 2">
            <a:extLst>
              <a:ext uri="{FF2B5EF4-FFF2-40B4-BE49-F238E27FC236}">
                <a16:creationId xmlns:a16="http://schemas.microsoft.com/office/drawing/2014/main" id="{FB358CAC-1340-420F-88EB-18594CFDAE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458200" cy="4953000"/>
          </a:xfrm>
        </p:spPr>
        <p:txBody>
          <a:bodyPr/>
          <a:lstStyle/>
          <a:p>
            <a:r>
              <a:rPr lang="en-US" altLang="en-US" sz="2600" b="1">
                <a:solidFill>
                  <a:srgbClr val="0000CC"/>
                </a:solidFill>
                <a:latin typeface="Comic Sans MS" panose="030F0702030302020204" pitchFamily="66" charset="0"/>
              </a:rPr>
              <a:t>Constraints:</a:t>
            </a:r>
          </a:p>
          <a:p>
            <a:pPr lvl="1"/>
            <a:r>
              <a:rPr lang="en-US" altLang="en-US" b="1"/>
              <a:t>Erase-Constraint</a:t>
            </a:r>
            <a:r>
              <a:rPr lang="en-US" altLang="en-US"/>
              <a:t> (or erase-before-write): A page cannot be over-written unless the block that contains the page has been erased </a:t>
            </a:r>
          </a:p>
          <a:p>
            <a:pPr lvl="1"/>
            <a:r>
              <a:rPr lang="en-US" altLang="en-US" b="1"/>
              <a:t>Write-Constraint</a:t>
            </a:r>
            <a:r>
              <a:rPr lang="en-US" altLang="en-US"/>
              <a:t>: Pages must be written out sequentially within a block, from low to high addresses.</a:t>
            </a:r>
          </a:p>
          <a:p>
            <a:pPr lvl="2"/>
            <a:r>
              <a:rPr lang="en-US" altLang="en-US"/>
              <a:t>if p</a:t>
            </a:r>
            <a:r>
              <a:rPr lang="en-US" altLang="en-US" baseline="-25000"/>
              <a:t>i </a:t>
            </a:r>
            <a:r>
              <a:rPr lang="en-US" altLang="en-US"/>
              <a:t>is written, p</a:t>
            </a:r>
            <a:r>
              <a:rPr lang="en-US" altLang="en-US" baseline="-25000"/>
              <a:t>i-1</a:t>
            </a:r>
            <a:r>
              <a:rPr lang="en-US" altLang="en-US"/>
              <a:t> cannot be written until the block is erased</a:t>
            </a:r>
            <a:endParaRPr lang="en-US" altLang="en-US" baseline="-25000"/>
          </a:p>
          <a:p>
            <a:pPr lvl="1"/>
            <a:r>
              <a:rPr lang="en-US" altLang="en-US" b="1"/>
              <a:t>Wear-Constraint</a:t>
            </a:r>
            <a:r>
              <a:rPr lang="en-US" altLang="en-US"/>
              <a:t>: The number of times a block can be erased is limited – typically 10,000 to 100,000 times. </a:t>
            </a:r>
          </a:p>
          <a:p>
            <a:pPr lvl="2"/>
            <a:r>
              <a:rPr lang="en-US" altLang="en-US"/>
              <a:t>Cleaning and wear-leveling schemes are important </a:t>
            </a:r>
          </a:p>
          <a:p>
            <a:pPr lvl="1"/>
            <a:r>
              <a:rPr lang="en-US" altLang="en-US" b="1"/>
              <a:t>Asymmetry between operations</a:t>
            </a:r>
            <a:r>
              <a:rPr lang="en-US" altLang="en-US"/>
              <a:t>: Write is</a:t>
            </a:r>
            <a:br>
              <a:rPr lang="en-US" altLang="en-US"/>
            </a:br>
            <a:r>
              <a:rPr lang="en-US" altLang="en-US"/>
              <a:t>more expensive than read (~3 times).</a:t>
            </a:r>
          </a:p>
        </p:txBody>
      </p:sp>
      <p:pic>
        <p:nvPicPr>
          <p:cNvPr id="144386" name="Picture 7" descr="asic-inside-1">
            <a:extLst>
              <a:ext uri="{FF2B5EF4-FFF2-40B4-BE49-F238E27FC236}">
                <a16:creationId xmlns:a16="http://schemas.microsoft.com/office/drawing/2014/main" id="{AE094AE6-8634-47CD-9B39-CB512971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5334000"/>
            <a:ext cx="14271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Title 1">
            <a:extLst>
              <a:ext uri="{FF2B5EF4-FFF2-40B4-BE49-F238E27FC236}">
                <a16:creationId xmlns:a16="http://schemas.microsoft.com/office/drawing/2014/main" id="{38A59D77-268C-4586-94D1-AFAF320F9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Constraints of Solid State Disks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>
            <a:extLst>
              <a:ext uri="{FF2B5EF4-FFF2-40B4-BE49-F238E27FC236}">
                <a16:creationId xmlns:a16="http://schemas.microsoft.com/office/drawing/2014/main" id="{16BECC49-D4E1-445E-B684-EFEED7EEF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Solid State Disks</a:t>
            </a:r>
          </a:p>
        </p:txBody>
      </p:sp>
      <p:sp>
        <p:nvSpPr>
          <p:cNvPr id="146434" name="Content Placeholder 2">
            <a:extLst>
              <a:ext uri="{FF2B5EF4-FFF2-40B4-BE49-F238E27FC236}">
                <a16:creationId xmlns:a16="http://schemas.microsoft.com/office/drawing/2014/main" id="{93F6CC52-5063-47D6-B353-06940916BD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382000" cy="5334000"/>
          </a:xfrm>
        </p:spPr>
        <p:txBody>
          <a:bodyPr/>
          <a:lstStyle/>
          <a:p>
            <a:r>
              <a:rPr lang="en-US" altLang="en-US" sz="2600" b="1">
                <a:solidFill>
                  <a:srgbClr val="0000CC"/>
                </a:solidFill>
                <a:latin typeface="Comic Sans MS" panose="030F0702030302020204" pitchFamily="66" charset="0"/>
              </a:rPr>
              <a:t>Properties</a:t>
            </a:r>
            <a:r>
              <a:rPr lang="en-US" altLang="en-US" sz="2600"/>
              <a:t>:</a:t>
            </a:r>
          </a:p>
          <a:p>
            <a:pPr lvl="1"/>
            <a:r>
              <a:rPr lang="en-US" altLang="en-US"/>
              <a:t>Random and Sequential Read Access with equal cost</a:t>
            </a:r>
          </a:p>
          <a:p>
            <a:pPr lvl="1"/>
            <a:r>
              <a:rPr lang="en-US" altLang="en-US"/>
              <a:t>Faster than HDD</a:t>
            </a:r>
          </a:p>
          <a:p>
            <a:r>
              <a:rPr lang="en-US" altLang="en-US"/>
              <a:t>parallel requests, interleaving, striping.. 100K – 300K I/Os </a:t>
            </a:r>
          </a:p>
          <a:p>
            <a:pPr lvl="1"/>
            <a:r>
              <a:rPr lang="en-US" altLang="en-US"/>
              <a:t>Energy Efficient.. ~25/750</a:t>
            </a:r>
            <a:r>
              <a:rPr lang="el-GR" altLang="en-US" i="1"/>
              <a:t>μ</a:t>
            </a:r>
            <a:r>
              <a:rPr lang="en-US" altLang="en-US"/>
              <a:t>J Read/Write, ~220</a:t>
            </a:r>
            <a:r>
              <a:rPr lang="el-GR" altLang="en-US" i="1"/>
              <a:t>μ</a:t>
            </a:r>
            <a:r>
              <a:rPr lang="en-US" altLang="en-US"/>
              <a:t>J/s Idle</a:t>
            </a:r>
          </a:p>
          <a:p>
            <a:pPr lvl="1"/>
            <a:r>
              <a:rPr lang="en-US" altLang="en-US"/>
              <a:t>Resilient &amp; reliable</a:t>
            </a:r>
          </a:p>
          <a:p>
            <a:pPr lvl="2"/>
            <a:r>
              <a:rPr lang="en-US" altLang="en-US"/>
              <a:t>Shock resistant and extreme temperature fluctuations</a:t>
            </a:r>
          </a:p>
          <a:p>
            <a:pPr lvl="2"/>
            <a:r>
              <a:rPr lang="en-US" altLang="en-US"/>
              <a:t>immune to strong magnetic fields</a:t>
            </a:r>
          </a:p>
          <a:p>
            <a:pPr lvl="2"/>
            <a:r>
              <a:rPr lang="en-US" altLang="en-US"/>
              <a:t>With good wear-leveling can last 10 years</a:t>
            </a:r>
          </a:p>
          <a:p>
            <a:pPr lvl="1"/>
            <a:r>
              <a:rPr lang="en-US" altLang="en-US"/>
              <a:t>Small factor and silent (unless fan is used)</a:t>
            </a:r>
          </a:p>
          <a:p>
            <a:endParaRPr lang="en-US" altLang="en-US" sz="1200"/>
          </a:p>
          <a:p>
            <a:r>
              <a:rPr lang="en-US" altLang="en-US" b="1">
                <a:solidFill>
                  <a:srgbClr val="0000CC"/>
                </a:solidFill>
                <a:latin typeface="Comic Sans MS" panose="030F0702030302020204" pitchFamily="66" charset="0"/>
              </a:rPr>
              <a:t>Problem</a:t>
            </a:r>
            <a:r>
              <a:rPr lang="en-US" altLang="en-US"/>
              <a:t>: Higher cost per megabyte of storage</a:t>
            </a:r>
          </a:p>
          <a:p>
            <a:pPr lvl="1"/>
            <a:r>
              <a:rPr lang="en-US" altLang="en-US" sz="2200"/>
              <a:t>Capacity doubles every year</a:t>
            </a:r>
          </a:p>
        </p:txBody>
      </p:sp>
      <p:pic>
        <p:nvPicPr>
          <p:cNvPr id="146435" name="Picture 7" descr="asic-inside-1">
            <a:extLst>
              <a:ext uri="{FF2B5EF4-FFF2-40B4-BE49-F238E27FC236}">
                <a16:creationId xmlns:a16="http://schemas.microsoft.com/office/drawing/2014/main" id="{82228535-0495-4800-B7D5-F44F4517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800600"/>
            <a:ext cx="9906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E2AD62A-B4D9-3541-8558-BB581F404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514350" indent="-514350" eaLnBrk="1" hangingPunct="1">
              <a:buFont typeface="Monotype Sorts" charset="0"/>
              <a:buChar char="o"/>
              <a:defRPr/>
            </a:pPr>
            <a:r>
              <a:rPr lang="en-US" dirty="0">
                <a:ea typeface="ＭＳ Ｐゴシック" pitchFamily="40" charset="-128"/>
              </a:rPr>
              <a:t>Data access time could be improved by: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Scheduling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Block transfer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Buffering and Prefetching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Cylinder-based Organization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ea typeface="ＭＳ Ｐゴシック" pitchFamily="37" charset="-128"/>
              </a:rPr>
              <a:t>Multiple disks</a:t>
            </a:r>
          </a:p>
          <a:p>
            <a:pPr marL="952500" lvl="1" indent="-514350" eaLnBrk="1" hangingPunct="1">
              <a:buFont typeface="Arial" charset="0"/>
              <a:buAutoNum type="arabicPeriod"/>
              <a:defRPr/>
            </a:pPr>
            <a:r>
              <a:rPr lang="en-US" dirty="0">
                <a:ea typeface="ＭＳ Ｐゴシック" pitchFamily="37" charset="-128"/>
              </a:rPr>
              <a:t>Record Placement</a:t>
            </a:r>
          </a:p>
          <a:p>
            <a:pPr marL="952500" lvl="1" indent="-514350" eaLnBrk="1" hangingPunct="1">
              <a:buFont typeface="Wingdings" charset="2"/>
              <a:buNone/>
              <a:defRPr/>
            </a:pPr>
            <a:endParaRPr lang="en-US" dirty="0">
              <a:ea typeface="ＭＳ Ｐゴシック" pitchFamily="37" charset="-128"/>
            </a:endParaRPr>
          </a:p>
        </p:txBody>
      </p:sp>
      <p:sp>
        <p:nvSpPr>
          <p:cNvPr id="148482" name="Title 5">
            <a:extLst>
              <a:ext uri="{FF2B5EF4-FFF2-40B4-BE49-F238E27FC236}">
                <a16:creationId xmlns:a16="http://schemas.microsoft.com/office/drawing/2014/main" id="{0BEEAD76-56E3-4438-95A7-6BCC45D2A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Access Time</a:t>
            </a:r>
          </a:p>
        </p:txBody>
      </p:sp>
      <p:pic>
        <p:nvPicPr>
          <p:cNvPr id="148483" name="Picture 8">
            <a:extLst>
              <a:ext uri="{FF2B5EF4-FFF2-40B4-BE49-F238E27FC236}">
                <a16:creationId xmlns:a16="http://schemas.microsoft.com/office/drawing/2014/main" id="{91E9AA36-1AA7-4D16-AFDB-24A601265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3171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>
            <a:extLst>
              <a:ext uri="{FF2B5EF4-FFF2-40B4-BE49-F238E27FC236}">
                <a16:creationId xmlns:a16="http://schemas.microsoft.com/office/drawing/2014/main" id="{B1454337-AA98-4689-BB8A-1D05B3370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altLang="en-US"/>
              <a:t>Linear Hashing</a:t>
            </a:r>
          </a:p>
        </p:txBody>
      </p:sp>
      <p:sp>
        <p:nvSpPr>
          <p:cNvPr id="150530" name="Rectangle 3">
            <a:extLst>
              <a:ext uri="{FF2B5EF4-FFF2-40B4-BE49-F238E27FC236}">
                <a16:creationId xmlns:a16="http://schemas.microsoft.com/office/drawing/2014/main" id="{8447981D-52FC-4FE8-AFD1-390B2E603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200"/>
              <a:t>The file size grows linearly, bucket by bucket.</a:t>
            </a:r>
          </a:p>
          <a:p>
            <a:pPr lvl="1">
              <a:buFontTx/>
              <a:buChar char="•"/>
            </a:pPr>
            <a:r>
              <a:rPr lang="en-US" altLang="en-US" sz="2200"/>
              <a:t>The file starts with </a:t>
            </a:r>
            <a:r>
              <a:rPr lang="en-US" altLang="en-US" sz="2200" b="1" i="1"/>
              <a:t>s</a:t>
            </a:r>
            <a:r>
              <a:rPr lang="en-US" altLang="en-US" sz="2200"/>
              <a:t> main buckets, where </a:t>
            </a:r>
            <a:r>
              <a:rPr lang="en-US" altLang="en-US" sz="2200" b="1" i="1"/>
              <a:t>s</a:t>
            </a:r>
            <a:r>
              <a:rPr lang="en-US" altLang="en-US" sz="2200"/>
              <a:t> is a power of 2, and </a:t>
            </a:r>
            <a:r>
              <a:rPr lang="en-US" altLang="en-US" sz="2200" b="1" i="1"/>
              <a:t>k</a:t>
            </a:r>
            <a:r>
              <a:rPr lang="en-US" altLang="en-US" sz="2200"/>
              <a:t> overflow buckets.</a:t>
            </a:r>
          </a:p>
          <a:p>
            <a:pPr lvl="1">
              <a:buFontTx/>
              <a:buChar char="•"/>
            </a:pPr>
            <a:r>
              <a:rPr lang="en-US" altLang="en-US" sz="2200"/>
              <a:t>Buckets are numbered from 0 to </a:t>
            </a:r>
            <a:r>
              <a:rPr lang="en-US" altLang="en-US" sz="2200" b="1" i="1"/>
              <a:t>s-1</a:t>
            </a:r>
            <a:endParaRPr lang="en-US" altLang="en-US" sz="2200"/>
          </a:p>
          <a:p>
            <a:pPr>
              <a:buFont typeface="Monotype Sorts" pitchFamily="-84" charset="2"/>
              <a:buNone/>
            </a:pPr>
            <a:r>
              <a:rPr lang="en-US" altLang="en-US" sz="2200"/>
              <a:t>	      =&gt;  initial hashing function </a:t>
            </a:r>
            <a:r>
              <a:rPr lang="en-US" altLang="en-US" sz="2200" b="1" i="1"/>
              <a:t>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 = key </a:t>
            </a:r>
            <a:r>
              <a:rPr lang="en-US" altLang="en-US" sz="2200" b="1"/>
              <a:t>mod</a:t>
            </a:r>
            <a:r>
              <a:rPr lang="en-US" altLang="en-US" sz="2200" b="1" i="1"/>
              <a:t> s</a:t>
            </a:r>
            <a:r>
              <a:rPr lang="en-US" altLang="en-US" sz="2200"/>
              <a:t>. </a:t>
            </a:r>
          </a:p>
          <a:p>
            <a:pPr lvl="1">
              <a:buFontTx/>
              <a:buChar char="•"/>
            </a:pPr>
            <a:r>
              <a:rPr lang="en-US" altLang="en-US" sz="2200"/>
              <a:t>Collisions are handled thru </a:t>
            </a:r>
            <a:r>
              <a:rPr lang="en-US" altLang="en-US" sz="2200" b="1" i="1"/>
              <a:t>chaining</a:t>
            </a:r>
            <a:r>
              <a:rPr lang="en-US" altLang="en-US" sz="2200"/>
              <a:t>.</a:t>
            </a:r>
          </a:p>
          <a:p>
            <a:pPr lvl="1">
              <a:buFontTx/>
              <a:buChar char="•"/>
            </a:pPr>
            <a:endParaRPr lang="en-US" altLang="en-US" sz="22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200"/>
              <a:t>We keep the following info:</a:t>
            </a:r>
          </a:p>
          <a:p>
            <a:pPr lvl="1">
              <a:buFontTx/>
              <a:buChar char="•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/>
              <a:t>:  A pointer to the </a:t>
            </a:r>
            <a:r>
              <a:rPr lang="en-US" altLang="en-US" sz="2200" b="1" i="1"/>
              <a:t>current</a:t>
            </a:r>
            <a:r>
              <a:rPr lang="en-US" altLang="en-US" sz="2200"/>
              <a:t> last bucket.</a:t>
            </a:r>
          </a:p>
          <a:p>
            <a:pPr lvl="1">
              <a:buFontTx/>
              <a:buNone/>
            </a:pPr>
            <a:r>
              <a:rPr lang="en-US" altLang="en-US" sz="2200"/>
              <a:t>	Initially,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</a:t>
            </a:r>
            <a:r>
              <a:rPr lang="en-US" altLang="en-US" sz="2200"/>
              <a:t>.</a:t>
            </a:r>
          </a:p>
          <a:p>
            <a:pPr lvl="1">
              <a:buFontTx/>
              <a:buChar char="•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: A pointer to the bucket that should be split next.      Initially,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= 0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BC37BBB9-3F25-43E8-BD22-F45FFF80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/>
              <a:t>Insertion of a Record (Method 1)</a:t>
            </a:r>
          </a:p>
        </p:txBody>
      </p:sp>
      <p:sp>
        <p:nvSpPr>
          <p:cNvPr id="151554" name="Rectangle 3">
            <a:extLst>
              <a:ext uri="{FF2B5EF4-FFF2-40B4-BE49-F238E27FC236}">
                <a16:creationId xmlns:a16="http://schemas.microsoft.com/office/drawing/2014/main" id="{98058D42-42A2-4384-B6A2-9C6338621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is  a collision, push tuple to an overflow bucket.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are no overflow buckets available, proceed as follows until one becomes available:</a:t>
            </a:r>
          </a:p>
          <a:p>
            <a:pPr lvl="1"/>
            <a:r>
              <a:rPr lang="en-US" altLang="en-US" sz="2200"/>
              <a:t>A new bucket is appended at the end of the hash table and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 </a:t>
            </a:r>
            <a:r>
              <a:rPr lang="en-US" altLang="en-US" sz="2200" b="1" i="1"/>
              <a:t>= B</a:t>
            </a:r>
            <a:r>
              <a:rPr lang="en-US" altLang="en-US" sz="2200" b="1" i="1" baseline="-25000"/>
              <a:t>last </a:t>
            </a:r>
            <a:r>
              <a:rPr lang="en-US" altLang="en-US" sz="2200" b="1"/>
              <a:t>+1</a:t>
            </a:r>
            <a:endParaRPr lang="en-US" altLang="en-US" sz="2200"/>
          </a:p>
          <a:p>
            <a:pPr lvl="1"/>
            <a:r>
              <a:rPr lang="en-US" altLang="en-US" sz="2200"/>
              <a:t>Records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 bucket are hashed again using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2200" b="1" i="1"/>
              <a:t>	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= key </a:t>
            </a:r>
            <a:r>
              <a:rPr lang="en-US" altLang="en-US" sz="2200"/>
              <a:t>mod </a:t>
            </a:r>
            <a:r>
              <a:rPr lang="en-US" altLang="en-US" sz="2200" b="1" i="1"/>
              <a:t>(2s)</a:t>
            </a:r>
            <a:r>
              <a:rPr lang="en-US" altLang="en-US" sz="2200"/>
              <a:t>, </a:t>
            </a:r>
          </a:p>
          <a:p>
            <a:pPr lvl="3">
              <a:buFont typeface="Symbol" panose="05050102010706020507" pitchFamily="18" charset="2"/>
              <a:buNone/>
            </a:pPr>
            <a:r>
              <a:rPr lang="en-US" altLang="en-US" sz="2200"/>
              <a:t>-- these will either remain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or stored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en-US" sz="2200" b="1" i="1"/>
              <a:t> </a:t>
            </a:r>
            <a:r>
              <a:rPr lang="en-US" altLang="en-US" sz="2200" i="1"/>
              <a:t>this may free an overflow bucket</a:t>
            </a:r>
            <a:r>
              <a:rPr lang="en-US" altLang="en-US" sz="220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becomes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</a:t>
            </a:r>
            <a:r>
              <a:rPr lang="en-US" altLang="en-US" sz="2200" b="1" i="1"/>
              <a:t>+1</a:t>
            </a:r>
            <a:r>
              <a:rPr lang="en-US" altLang="en-US" sz="220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  <a:r>
              <a:rPr lang="en-US" altLang="en-US" sz="2200"/>
              <a:t>= </a:t>
            </a:r>
            <a:r>
              <a:rPr lang="en-US" altLang="en-US" sz="2200" b="1" i="1"/>
              <a:t>2s-1</a:t>
            </a:r>
            <a:br>
              <a:rPr lang="en-US" altLang="en-US" sz="2200"/>
            </a:br>
            <a:r>
              <a:rPr lang="en-US" altLang="en-US" sz="2200"/>
              <a:t>         set </a:t>
            </a:r>
            <a:r>
              <a:rPr lang="en-US" altLang="en-US" sz="2200" b="1" i="1"/>
              <a:t>s = 2s, 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s-1, B</a:t>
            </a:r>
            <a:r>
              <a:rPr lang="en-US" altLang="en-US" sz="2200" b="1" i="1" baseline="-25000"/>
              <a:t>split</a:t>
            </a:r>
            <a:r>
              <a:rPr lang="en-US" altLang="en-US" sz="2200" b="1" i="1"/>
              <a:t> =0, 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(key)=h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</a:t>
            </a:r>
            <a:endParaRPr lang="en-US" altLang="en-US" sz="220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proceed as above. </a:t>
            </a:r>
          </a:p>
          <a:p>
            <a:pPr lvl="1"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>
            <a:extLst>
              <a:ext uri="{FF2B5EF4-FFF2-40B4-BE49-F238E27FC236}">
                <a16:creationId xmlns:a16="http://schemas.microsoft.com/office/drawing/2014/main" id="{4813C3B3-780F-4925-826A-EEEEA4181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en-US"/>
              <a:t>Insertion of a Record (Method 2)</a:t>
            </a:r>
          </a:p>
        </p:txBody>
      </p:sp>
      <p:sp>
        <p:nvSpPr>
          <p:cNvPr id="153602" name="Rectangle 3">
            <a:extLst>
              <a:ext uri="{FF2B5EF4-FFF2-40B4-BE49-F238E27FC236}">
                <a16:creationId xmlns:a16="http://schemas.microsoft.com/office/drawing/2014/main" id="{136D2559-BD44-4E4D-A29A-C1508873A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is  a collision, push tuple to an overflow bucket.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there are no overflow buckets available, proceed as follows until one becomes available:</a:t>
            </a:r>
          </a:p>
          <a:p>
            <a:pPr lvl="1"/>
            <a:r>
              <a:rPr lang="en-US" altLang="en-US" sz="2200"/>
              <a:t>A new bucket is appended at the end of the hash table  (but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 </a:t>
            </a:r>
            <a:r>
              <a:rPr lang="en-US" altLang="en-US" sz="2200" b="1" i="1"/>
              <a:t> </a:t>
            </a:r>
            <a:r>
              <a:rPr lang="en-US" altLang="en-US" sz="2200" i="1"/>
              <a:t>does not change as in Method 1</a:t>
            </a:r>
            <a:r>
              <a:rPr lang="en-US" altLang="en-US" sz="2200" b="1" i="1"/>
              <a:t>)</a:t>
            </a:r>
            <a:endParaRPr lang="en-US" altLang="en-US" sz="2200"/>
          </a:p>
          <a:p>
            <a:pPr lvl="1"/>
            <a:r>
              <a:rPr lang="en-US" altLang="en-US" sz="2200"/>
              <a:t>Records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 bucket are hashed again using 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 sz="2200" b="1" i="1"/>
              <a:t>	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 = key </a:t>
            </a:r>
            <a:r>
              <a:rPr lang="en-US" altLang="en-US" sz="2200"/>
              <a:t>mod </a:t>
            </a:r>
            <a:r>
              <a:rPr lang="en-US" altLang="en-US" sz="2200" b="1" i="1"/>
              <a:t>(2s)</a:t>
            </a:r>
            <a:r>
              <a:rPr lang="en-US" altLang="en-US" sz="2200"/>
              <a:t>, </a:t>
            </a:r>
          </a:p>
          <a:p>
            <a:pPr lvl="3">
              <a:buFont typeface="Symbol" panose="05050102010706020507" pitchFamily="18" charset="2"/>
              <a:buNone/>
            </a:pPr>
            <a:r>
              <a:rPr lang="en-US" altLang="en-US" sz="2200"/>
              <a:t>-- these will either remain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or stored in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en-US" sz="2200" b="1" i="1"/>
              <a:t> </a:t>
            </a:r>
            <a:r>
              <a:rPr lang="en-US" altLang="en-US" sz="2200" i="1"/>
              <a:t>this may free an overflow bucket</a:t>
            </a:r>
            <a:r>
              <a:rPr lang="en-US" altLang="en-US" sz="220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becomes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</a:t>
            </a:r>
            <a:r>
              <a:rPr lang="en-US" altLang="en-US" sz="2200" b="1" i="1"/>
              <a:t>+1</a:t>
            </a:r>
            <a:r>
              <a:rPr lang="en-US" altLang="en-US" sz="220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if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</a:t>
            </a:r>
            <a:r>
              <a:rPr lang="en-US" altLang="en-US" sz="2200"/>
              <a:t>&lt; </a:t>
            </a:r>
            <a:r>
              <a:rPr lang="en-US" altLang="en-US" sz="2200" b="1" i="1"/>
              <a:t>B</a:t>
            </a:r>
            <a:r>
              <a:rPr lang="en-US" altLang="en-US" sz="2200" b="1" i="1" baseline="-25000"/>
              <a:t>split</a:t>
            </a:r>
            <a:r>
              <a:rPr lang="en-US" altLang="en-US" sz="2200"/>
              <a:t> </a:t>
            </a:r>
            <a:br>
              <a:rPr lang="en-US" altLang="en-US" sz="2200"/>
            </a:br>
            <a:r>
              <a:rPr lang="en-US" altLang="en-US" sz="2200"/>
              <a:t>           set </a:t>
            </a:r>
            <a:r>
              <a:rPr lang="en-US" altLang="en-US" sz="2200" b="1" i="1"/>
              <a:t>s = 2s, B</a:t>
            </a:r>
            <a:r>
              <a:rPr lang="en-US" altLang="en-US" sz="2200" b="1" i="1" baseline="-25000"/>
              <a:t>last</a:t>
            </a:r>
            <a:r>
              <a:rPr lang="en-US" altLang="en-US" sz="2200" b="1" i="1"/>
              <a:t> = s-1, B</a:t>
            </a:r>
            <a:r>
              <a:rPr lang="en-US" altLang="en-US" sz="2200" b="1" i="1" baseline="-25000"/>
              <a:t>split</a:t>
            </a:r>
            <a:r>
              <a:rPr lang="en-US" altLang="en-US" sz="2200" b="1" i="1"/>
              <a:t> =0, h</a:t>
            </a:r>
            <a:r>
              <a:rPr lang="en-US" altLang="en-US" sz="2200" b="1" i="1" baseline="-25000"/>
              <a:t>0</a:t>
            </a:r>
            <a:r>
              <a:rPr lang="en-US" altLang="en-US" sz="2200" b="1" i="1"/>
              <a:t>(key)=h</a:t>
            </a:r>
            <a:r>
              <a:rPr lang="en-US" altLang="en-US" sz="2200" b="1" i="1" baseline="-25000"/>
              <a:t>1</a:t>
            </a:r>
            <a:r>
              <a:rPr lang="en-US" altLang="en-US" sz="2200" b="1" i="1"/>
              <a:t>(key)</a:t>
            </a:r>
            <a:r>
              <a:rPr lang="en-US" altLang="en-US" sz="2200"/>
              <a:t>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200"/>
              <a:t>proceed as above. </a:t>
            </a:r>
          </a:p>
          <a:p>
            <a:pPr lvl="1">
              <a:buFontTx/>
              <a:buNone/>
            </a:pPr>
            <a:endParaRPr lang="en-US" altLang="en-US" sz="2200"/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9DF79BEF-EEB3-4690-B8CE-ED33D0EAA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altLang="en-US"/>
              <a:t>Search for a record</a:t>
            </a:r>
          </a:p>
        </p:txBody>
      </p:sp>
      <p:sp>
        <p:nvSpPr>
          <p:cNvPr id="155650" name="Rectangle 3">
            <a:extLst>
              <a:ext uri="{FF2B5EF4-FFF2-40B4-BE49-F238E27FC236}">
                <a16:creationId xmlns:a16="http://schemas.microsoft.com/office/drawing/2014/main" id="{3FDD64FC-B01D-443D-B573-93FD094D39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153400" cy="42672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	</a:t>
            </a:r>
          </a:p>
          <a:p>
            <a:pPr lvl="1">
              <a:buFontTx/>
              <a:buNone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Search for a Record</a:t>
            </a:r>
          </a:p>
          <a:p>
            <a:pPr lvl="1">
              <a:buFontTx/>
              <a:buChar char="•"/>
            </a:pPr>
            <a:r>
              <a:rPr lang="en-US" altLang="en-US" b="1" i="1"/>
              <a:t>I = h</a:t>
            </a:r>
            <a:r>
              <a:rPr lang="en-US" altLang="en-US" b="1" i="1" baseline="-25000"/>
              <a:t>0</a:t>
            </a:r>
            <a:r>
              <a:rPr lang="en-US" altLang="en-US" b="1" i="1"/>
              <a:t>(key)</a:t>
            </a:r>
          </a:p>
          <a:p>
            <a:pPr lvl="1">
              <a:buFontTx/>
              <a:buChar char="•"/>
            </a:pPr>
            <a:r>
              <a:rPr lang="en-US" altLang="en-US"/>
              <a:t>if </a:t>
            </a:r>
            <a:r>
              <a:rPr lang="en-US" altLang="en-US" b="1" i="1"/>
              <a:t>I &lt; B</a:t>
            </a:r>
            <a:r>
              <a:rPr lang="en-US" altLang="en-US" b="1" i="1" baseline="-25000"/>
              <a:t>split</a:t>
            </a:r>
            <a:r>
              <a:rPr lang="en-US" altLang="en-US"/>
              <a:t> then </a:t>
            </a:r>
            <a:r>
              <a:rPr lang="en-US" altLang="en-US" b="1" i="1"/>
              <a:t>I = h</a:t>
            </a:r>
            <a:r>
              <a:rPr lang="en-US" altLang="en-US" b="1" i="1" baseline="-25000"/>
              <a:t>1</a:t>
            </a:r>
            <a:r>
              <a:rPr lang="en-US" altLang="en-US" b="1" i="1"/>
              <a:t>(key)</a:t>
            </a:r>
            <a:endParaRPr lang="en-US" altLang="en-US"/>
          </a:p>
          <a:p>
            <a:pPr lvl="1">
              <a:buFontTx/>
              <a:buChar char="•"/>
            </a:pPr>
            <a:r>
              <a:rPr lang="en-US" altLang="en-US"/>
              <a:t>search the bucket whose hash value is </a:t>
            </a:r>
            <a:r>
              <a:rPr lang="en-US" altLang="en-US" b="1" i="1"/>
              <a:t>I</a:t>
            </a:r>
            <a:r>
              <a:rPr lang="en-US" altLang="en-US"/>
              <a:t> (and its overflow, if any). </a:t>
            </a:r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>
            <a:extLst>
              <a:ext uri="{FF2B5EF4-FFF2-40B4-BE49-F238E27FC236}">
                <a16:creationId xmlns:a16="http://schemas.microsoft.com/office/drawing/2014/main" id="{724B153E-6170-4DB1-9D1A-1D8E82BDC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/>
              <a:t>Variations</a:t>
            </a:r>
          </a:p>
        </p:txBody>
      </p:sp>
      <p:sp>
        <p:nvSpPr>
          <p:cNvPr id="156674" name="Rectangle 3">
            <a:extLst>
              <a:ext uri="{FF2B5EF4-FFF2-40B4-BE49-F238E27FC236}">
                <a16:creationId xmlns:a16="http://schemas.microsoft.com/office/drawing/2014/main" id="{07B39DE9-04F2-4F6C-9AF7-CA4D76513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/>
              <a:t>Split a bucket either when there is a need for an overflow bucket or based on some threshold </a:t>
            </a:r>
            <a:r>
              <a:rPr lang="en-US" altLang="en-US" sz="2200" b="1" i="1"/>
              <a:t>u</a:t>
            </a:r>
            <a:r>
              <a:rPr lang="en-US" altLang="en-US" sz="2200"/>
              <a:t>, e.g., </a:t>
            </a:r>
            <a:r>
              <a:rPr lang="en-US" altLang="en-US" sz="2200" b="1" i="1"/>
              <a:t>u </a:t>
            </a:r>
            <a:r>
              <a:rPr lang="en-US" altLang="en-US" sz="2200"/>
              <a:t>&gt; 0.9</a:t>
            </a:r>
          </a:p>
          <a:p>
            <a:pPr>
              <a:lnSpc>
                <a:spcPct val="90000"/>
              </a:lnSpc>
            </a:pPr>
            <a:r>
              <a:rPr lang="en-US" altLang="en-US" sz="2200" b="1" i="1"/>
              <a:t>u</a:t>
            </a:r>
            <a:r>
              <a:rPr lang="en-US" altLang="en-US" sz="2200"/>
              <a:t> is an upper bound of the </a:t>
            </a:r>
            <a:r>
              <a:rPr lang="en-US" altLang="en-US" sz="2200" i="1"/>
              <a:t>file load</a:t>
            </a:r>
            <a:r>
              <a:rPr lang="en-US" altLang="en-US" sz="2200"/>
              <a:t> </a:t>
            </a:r>
            <a:r>
              <a:rPr lang="en-US" altLang="en-US" sz="2200" i="1"/>
              <a:t>factor</a:t>
            </a:r>
            <a:r>
              <a:rPr lang="en-US" altLang="en-US" sz="2200"/>
              <a:t> or number of records that current buckets may store,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                    l = r/( bfr * N)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>
                <a:latin typeface="Franklin Gothic Condensed" pitchFamily="34" charset="0"/>
              </a:rPr>
              <a:t>     r </a:t>
            </a:r>
            <a:r>
              <a:rPr lang="en-US" altLang="en-US" sz="2200"/>
              <a:t>= current number of records, </a:t>
            </a:r>
            <a:r>
              <a:rPr lang="en-US" altLang="en-US" sz="2200">
                <a:latin typeface="Franklin Gothic Condensed" pitchFamily="34" charset="0"/>
              </a:rPr>
              <a:t>N</a:t>
            </a:r>
            <a:r>
              <a:rPr lang="en-US" altLang="en-US" sz="2200"/>
              <a:t> = current number of buckets/</a:t>
            </a:r>
            <a:endParaRPr lang="en-US" altLang="en-US" sz="2200" b="1" i="1"/>
          </a:p>
          <a:p>
            <a:pPr>
              <a:lnSpc>
                <a:spcPct val="90000"/>
              </a:lnSpc>
            </a:pPr>
            <a:r>
              <a:rPr lang="en-US" altLang="en-US" sz="2200"/>
              <a:t>Combination can be triggered when, e.g.,  u &lt; 0.7</a:t>
            </a:r>
          </a:p>
          <a:p>
            <a:pPr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200"/>
              <a:t>Use a single hashing function: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200"/>
              <a:t>					</a:t>
            </a:r>
            <a:r>
              <a:rPr lang="en-US" altLang="en-US" sz="2000" b="1" i="1"/>
              <a:t>A = k </a:t>
            </a:r>
            <a:r>
              <a:rPr lang="en-US" altLang="en-US" sz="2000"/>
              <a:t>mod</a:t>
            </a:r>
            <a:r>
              <a:rPr lang="en-US" altLang="en-US" sz="2000" b="1" i="1"/>
              <a:t> 2s</a:t>
            </a:r>
            <a:endParaRPr lang="en-US" altLang="en-US" sz="20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if </a:t>
            </a:r>
            <a:r>
              <a:rPr lang="en-US" altLang="en-US" sz="2000" b="1" i="1"/>
              <a:t>A &gt; B</a:t>
            </a:r>
            <a:r>
              <a:rPr lang="en-US" altLang="en-US" sz="2000" b="1" i="1" baseline="-25000"/>
              <a:t>last</a:t>
            </a:r>
            <a:r>
              <a:rPr lang="en-US" altLang="en-US" sz="2000"/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	then </a:t>
            </a:r>
            <a:r>
              <a:rPr lang="en-US" altLang="en-US" sz="2000" b="1" i="1"/>
              <a:t>A = A- 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2000"/>
              <a:t>						else </a:t>
            </a:r>
            <a:r>
              <a:rPr lang="en-US" altLang="en-US" sz="2000" b="1" i="1"/>
              <a:t>A</a:t>
            </a: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>
            <a:extLst>
              <a:ext uri="{FF2B5EF4-FFF2-40B4-BE49-F238E27FC236}">
                <a16:creationId xmlns:a16="http://schemas.microsoft.com/office/drawing/2014/main" id="{EE128ABC-4453-4482-B0A9-58571FE73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157698" name="Rectangle 3">
            <a:extLst>
              <a:ext uri="{FF2B5EF4-FFF2-40B4-BE49-F238E27FC236}">
                <a16:creationId xmlns:a16="http://schemas.microsoft.com/office/drawing/2014/main" id="{5D94994C-C501-4237-9EEB-621D0F8E3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8077200" cy="3352800"/>
          </a:xfrm>
        </p:spPr>
        <p:txBody>
          <a:bodyPr/>
          <a:lstStyle/>
          <a:p>
            <a:r>
              <a:rPr lang="en-US" altLang="en-US"/>
              <a:t>The file is structured into two levels: </a:t>
            </a:r>
            <a:br>
              <a:rPr lang="en-US" altLang="en-US"/>
            </a:br>
            <a:r>
              <a:rPr lang="en-US" altLang="en-US"/>
              <a:t>    </a:t>
            </a:r>
            <a:r>
              <a:rPr lang="en-US" altLang="en-US" b="1" i="1"/>
              <a:t>directory</a:t>
            </a:r>
            <a:r>
              <a:rPr lang="en-US" altLang="en-US"/>
              <a:t> and buckets.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157699" name="Group 4">
            <a:extLst>
              <a:ext uri="{FF2B5EF4-FFF2-40B4-BE49-F238E27FC236}">
                <a16:creationId xmlns:a16="http://schemas.microsoft.com/office/drawing/2014/main" id="{0DA0FFEB-D13E-4AC8-9328-0ED998B71BBD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552700"/>
            <a:ext cx="3200400" cy="2628900"/>
            <a:chOff x="1800" y="2700"/>
            <a:chExt cx="5040" cy="4140"/>
          </a:xfrm>
        </p:grpSpPr>
        <p:sp>
          <p:nvSpPr>
            <p:cNvPr id="157700" name="Rectangle 5">
              <a:extLst>
                <a:ext uri="{FF2B5EF4-FFF2-40B4-BE49-F238E27FC236}">
                  <a16:creationId xmlns:a16="http://schemas.microsoft.com/office/drawing/2014/main" id="{41374279-A567-41FD-B91C-66A417D66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57701" name="Rectangle 6">
              <a:extLst>
                <a:ext uri="{FF2B5EF4-FFF2-40B4-BE49-F238E27FC236}">
                  <a16:creationId xmlns:a16="http://schemas.microsoft.com/office/drawing/2014/main" id="{75A60F4E-39B8-4548-9E0C-93025D115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3300"/>
              <a:ext cx="1080" cy="10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buFont typeface="Monotype Sorts" pitchFamily="-84" charset="2"/>
                <a:buNone/>
              </a:pPr>
              <a:endParaRPr lang="en-US" altLang="en-US"/>
            </a:p>
          </p:txBody>
        </p:sp>
        <p:sp>
          <p:nvSpPr>
            <p:cNvPr id="157702" name="Line 7">
              <a:extLst>
                <a:ext uri="{FF2B5EF4-FFF2-40B4-BE49-F238E27FC236}">
                  <a16:creationId xmlns:a16="http://schemas.microsoft.com/office/drawing/2014/main" id="{FCD266E8-F531-4A55-8BE1-D51FC8E79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03" name="Line 8">
              <a:extLst>
                <a:ext uri="{FF2B5EF4-FFF2-40B4-BE49-F238E27FC236}">
                  <a16:creationId xmlns:a16="http://schemas.microsoft.com/office/drawing/2014/main" id="{0248CAF4-FA41-4831-9334-12FCDF442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0" y="3960"/>
              <a:ext cx="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704" name="Text Box 9">
              <a:extLst>
                <a:ext uri="{FF2B5EF4-FFF2-40B4-BE49-F238E27FC236}">
                  <a16:creationId xmlns:a16="http://schemas.microsoft.com/office/drawing/2014/main" id="{4BD7C748-D00D-4C25-AEAD-24C3F9159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2 / 0010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4 / 0100</a:t>
              </a:r>
            </a:p>
          </p:txBody>
        </p:sp>
        <p:sp>
          <p:nvSpPr>
            <p:cNvPr id="157705" name="Text Box 10">
              <a:extLst>
                <a:ext uri="{FF2B5EF4-FFF2-40B4-BE49-F238E27FC236}">
                  <a16:creationId xmlns:a16="http://schemas.microsoft.com/office/drawing/2014/main" id="{B3BBD6B8-8217-4EB2-A1A0-4E190B118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5040"/>
              <a:ext cx="1440" cy="126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3 / 0011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5 / 0101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9 / 1001</a:t>
              </a:r>
            </a:p>
          </p:txBody>
        </p:sp>
        <p:sp>
          <p:nvSpPr>
            <p:cNvPr id="157706" name="Text Box 11">
              <a:extLst>
                <a:ext uri="{FF2B5EF4-FFF2-40B4-BE49-F238E27FC236}">
                  <a16:creationId xmlns:a16="http://schemas.microsoft.com/office/drawing/2014/main" id="{B8EA60AF-A3AE-4393-839E-4102314DE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7707" name="Text Box 12">
              <a:extLst>
                <a:ext uri="{FF2B5EF4-FFF2-40B4-BE49-F238E27FC236}">
                  <a16:creationId xmlns:a16="http://schemas.microsoft.com/office/drawing/2014/main" id="{F091E465-1D1B-451F-AA69-8443D0932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0" y="630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7708" name="Text Box 13">
              <a:extLst>
                <a:ext uri="{FF2B5EF4-FFF2-40B4-BE49-F238E27FC236}">
                  <a16:creationId xmlns:a16="http://schemas.microsoft.com/office/drawing/2014/main" id="{7F2DE472-6AA9-41CF-8E85-E23CE40A3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3060"/>
              <a:ext cx="540" cy="5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7709" name="Text Box 14">
              <a:extLst>
                <a:ext uri="{FF2B5EF4-FFF2-40B4-BE49-F238E27FC236}">
                  <a16:creationId xmlns:a16="http://schemas.microsoft.com/office/drawing/2014/main" id="{C7281CBF-9C1E-4D7F-B74D-35F3B367A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7710" name="Text Box 15">
              <a:extLst>
                <a:ext uri="{FF2B5EF4-FFF2-40B4-BE49-F238E27FC236}">
                  <a16:creationId xmlns:a16="http://schemas.microsoft.com/office/drawing/2014/main" id="{53C8E049-CCE3-444C-83F7-9C03808A9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70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7711" name="Text Box 16">
              <a:extLst>
                <a:ext uri="{FF2B5EF4-FFF2-40B4-BE49-F238E27FC236}">
                  <a16:creationId xmlns:a16="http://schemas.microsoft.com/office/drawing/2014/main" id="{8DAE1478-6D63-4EF1-B868-A936A3F8F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306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57712" name="Text Box 17">
              <a:extLst>
                <a:ext uri="{FF2B5EF4-FFF2-40B4-BE49-F238E27FC236}">
                  <a16:creationId xmlns:a16="http://schemas.microsoft.com/office/drawing/2014/main" id="{6109C0C3-ABE4-48A2-AA4C-0504D7C28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6120"/>
              <a:ext cx="5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Monotype Sorts" pitchFamily="-84" charset="2"/>
                <a:buChar char="o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Monotype Sorts" pitchFamily="-84" charset="2"/>
                <a:buChar char="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Times New Roman" panose="02020603050405020304" pitchFamily="18" charset="0"/>
                </a:rPr>
                <a:t>d</a:t>
              </a:r>
              <a:r>
                <a:rPr lang="ja-JP" altLang="en-US" sz="1200">
                  <a:latin typeface="Times New Roman" panose="02020603050405020304" pitchFamily="18" charset="0"/>
                </a:rPr>
                <a:t>’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>
            <a:extLst>
              <a:ext uri="{FF2B5EF4-FFF2-40B4-BE49-F238E27FC236}">
                <a16:creationId xmlns:a16="http://schemas.microsoft.com/office/drawing/2014/main" id="{CB8AA1DF-5688-4E3E-909F-35CD9A029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762000"/>
          </a:xfrm>
        </p:spPr>
        <p:txBody>
          <a:bodyPr/>
          <a:lstStyle/>
          <a:p>
            <a:r>
              <a:rPr lang="en-US" altLang="en-US"/>
              <a:t>Extendible Hashing</a:t>
            </a:r>
          </a:p>
        </p:txBody>
      </p:sp>
      <p:sp>
        <p:nvSpPr>
          <p:cNvPr id="158722" name="Rectangle 3">
            <a:extLst>
              <a:ext uri="{FF2B5EF4-FFF2-40B4-BE49-F238E27FC236}">
                <a16:creationId xmlns:a16="http://schemas.microsoft.com/office/drawing/2014/main" id="{6DE2216B-B306-40CE-B9A5-898DBB8C1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4953000"/>
          </a:xfrm>
        </p:spPr>
        <p:txBody>
          <a:bodyPr/>
          <a:lstStyle/>
          <a:p>
            <a:r>
              <a:rPr lang="en-US" altLang="en-US" sz="2200"/>
              <a:t>Directory contains only pointers to buckets (no keys).</a:t>
            </a:r>
          </a:p>
          <a:p>
            <a:r>
              <a:rPr lang="en-US" altLang="en-US" sz="2200"/>
              <a:t>Use some hash function to generate  a </a:t>
            </a:r>
            <a:r>
              <a:rPr lang="en-US" altLang="en-US" sz="2200" b="1" i="1"/>
              <a:t>pseudokey</a:t>
            </a:r>
            <a:r>
              <a:rPr lang="en-US" altLang="en-US" sz="2200"/>
              <a:t> of b-bits (typically b=32)</a:t>
            </a:r>
          </a:p>
          <a:p>
            <a:r>
              <a:rPr lang="en-US" altLang="en-US" sz="2200"/>
              <a:t>Use the first (or last) </a:t>
            </a:r>
            <a:r>
              <a:rPr lang="en-US" altLang="en-US" sz="2200" b="1" i="1"/>
              <a:t>d</a:t>
            </a:r>
            <a:r>
              <a:rPr lang="en-US" altLang="en-US" sz="2200"/>
              <a:t> bits to find the offset of the bucket pointer in the directory.</a:t>
            </a:r>
          </a:p>
          <a:p>
            <a:r>
              <a:rPr lang="en-US" altLang="en-US" sz="2200" b="1" i="1"/>
              <a:t>d</a:t>
            </a:r>
            <a:r>
              <a:rPr lang="en-US" altLang="en-US" sz="2200"/>
              <a:t> is called the (global) </a:t>
            </a:r>
            <a:r>
              <a:rPr lang="en-US" altLang="en-US" sz="2200" b="1" i="1"/>
              <a:t>directory depth</a:t>
            </a:r>
            <a:r>
              <a:rPr lang="en-US" altLang="en-US" sz="2200"/>
              <a:t>. It may be stored in the directory.</a:t>
            </a:r>
          </a:p>
          <a:p>
            <a:r>
              <a:rPr lang="en-US" altLang="en-US" sz="2200"/>
              <a:t>In each bucket a local depth </a:t>
            </a:r>
            <a:r>
              <a:rPr lang="en-US" altLang="en-US" sz="2200" b="1" i="1"/>
              <a:t>d'</a:t>
            </a:r>
            <a:r>
              <a:rPr lang="en-US" altLang="en-US" sz="2200"/>
              <a:t> is stored indicating the most (or least) significant bits common to all keys in that bucket (</a:t>
            </a:r>
            <a:r>
              <a:rPr lang="en-US" altLang="en-US" sz="2200" b="1" i="1"/>
              <a:t>d'</a:t>
            </a:r>
            <a:r>
              <a:rPr lang="en-US" altLang="en-US" sz="2200" b="1" i="1">
                <a:sym typeface="Symbol" panose="05050102010706020507" pitchFamily="18" charset="2"/>
              </a:rPr>
              <a:t></a:t>
            </a:r>
            <a:r>
              <a:rPr lang="en-US" altLang="en-US" sz="2200" b="1" i="1"/>
              <a:t> d</a:t>
            </a:r>
            <a:r>
              <a:rPr lang="en-US" altLang="en-US" sz="2200"/>
              <a:t>).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Crafting Recovery Slides">
  <a:themeElements>
    <a:clrScheme name="">
      <a:dk1>
        <a:srgbClr val="280049"/>
      </a:dk1>
      <a:lt1>
        <a:srgbClr val="FFFFFF"/>
      </a:lt1>
      <a:dk2>
        <a:srgbClr val="CF0E30"/>
      </a:dk2>
      <a:lt2>
        <a:srgbClr val="CECECE"/>
      </a:lt2>
      <a:accent1>
        <a:srgbClr val="3365FB"/>
      </a:accent1>
      <a:accent2>
        <a:srgbClr val="009688"/>
      </a:accent2>
      <a:accent3>
        <a:srgbClr val="FFFFFF"/>
      </a:accent3>
      <a:accent4>
        <a:srgbClr val="21003D"/>
      </a:accent4>
      <a:accent5>
        <a:srgbClr val="ADB8FD"/>
      </a:accent5>
      <a:accent6>
        <a:srgbClr val="00877B"/>
      </a:accent6>
      <a:hlink>
        <a:srgbClr val="51DC00"/>
      </a:hlink>
      <a:folHlink>
        <a:srgbClr val="DADADA"/>
      </a:folHlink>
    </a:clrScheme>
    <a:fontScheme name="Crafting Recovery Slides">
      <a:majorFont>
        <a:latin typeface="Comic Sans M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Monotype Sorts" pitchFamily="37" charset="2"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37" charset="0"/>
          </a:defRPr>
        </a:defPPr>
      </a:lstStyle>
    </a:lnDef>
  </a:objectDefaults>
  <a:extraClrSchemeLst>
    <a:extraClrScheme>
      <a:clrScheme name="Crafting Recovery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fting Recovery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fting Recovery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Smack:Users:Cris:Crafting Recovery Slides</Template>
  <TotalTime>28170</TotalTime>
  <Pages>23</Pages>
  <Words>7511</Words>
  <Application>Microsoft Office PowerPoint</Application>
  <PresentationFormat>On-screen Show (4:3)</PresentationFormat>
  <Paragraphs>2055</Paragraphs>
  <Slides>107</Slides>
  <Notes>45</Notes>
  <HiddenSlides>53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3" baseType="lpstr">
      <vt:lpstr>Arial Unicode MS</vt:lpstr>
      <vt:lpstr>新細明體</vt:lpstr>
      <vt:lpstr>Arial</vt:lpstr>
      <vt:lpstr>Arial Narrow</vt:lpstr>
      <vt:lpstr>Comic Sans MS</vt:lpstr>
      <vt:lpstr>Courier New</vt:lpstr>
      <vt:lpstr>Franklin Gothic Condensed</vt:lpstr>
      <vt:lpstr>Helvetica</vt:lpstr>
      <vt:lpstr>Monotype Sorts</vt:lpstr>
      <vt:lpstr>Symbol</vt:lpstr>
      <vt:lpstr>Tahoma</vt:lpstr>
      <vt:lpstr>Times New Roman</vt:lpstr>
      <vt:lpstr>Verdana</vt:lpstr>
      <vt:lpstr>Webdings</vt:lpstr>
      <vt:lpstr>Wingdings</vt:lpstr>
      <vt:lpstr>Crafting Recovery Slides</vt:lpstr>
      <vt:lpstr>Data Storage</vt:lpstr>
      <vt:lpstr>Database Management System (DBMS)</vt:lpstr>
      <vt:lpstr>Data Storage</vt:lpstr>
      <vt:lpstr>Storage Hierarchy</vt:lpstr>
      <vt:lpstr>Data (Records/Columns) on Disk</vt:lpstr>
      <vt:lpstr>Improving Access Time ?</vt:lpstr>
      <vt:lpstr>But first, how is data stored?</vt:lpstr>
      <vt:lpstr>Two Store Approaches</vt:lpstr>
      <vt:lpstr>Example Table</vt:lpstr>
      <vt:lpstr>Row Stores</vt:lpstr>
      <vt:lpstr>PowerPoint Presentation</vt:lpstr>
      <vt:lpstr>File Types</vt:lpstr>
      <vt:lpstr>Unordered Files</vt:lpstr>
      <vt:lpstr>Example of Heap File</vt:lpstr>
      <vt:lpstr>Heap Files: Insert</vt:lpstr>
      <vt:lpstr>Heap Files: Delete </vt:lpstr>
      <vt:lpstr>Heap Files: Insert &amp; Delete  (optimized)</vt:lpstr>
      <vt:lpstr>Properties of Unordered Files</vt:lpstr>
      <vt:lpstr>Ordered Files</vt:lpstr>
      <vt:lpstr>Properties of Ordered Files</vt:lpstr>
      <vt:lpstr>Clustered Files</vt:lpstr>
      <vt:lpstr>Clustered File: Example 2 </vt:lpstr>
      <vt:lpstr>Hash Files</vt:lpstr>
      <vt:lpstr>Static Hashing</vt:lpstr>
      <vt:lpstr>Static Directed File</vt:lpstr>
      <vt:lpstr>Static Directed File</vt:lpstr>
      <vt:lpstr>Collision</vt:lpstr>
      <vt:lpstr>Static Directed File</vt:lpstr>
      <vt:lpstr>Handling of the Overflow Area</vt:lpstr>
      <vt:lpstr>Handling of the Overflow Area</vt:lpstr>
      <vt:lpstr>Hashing Functions</vt:lpstr>
      <vt:lpstr>Pros and Cons of Hashing</vt:lpstr>
      <vt:lpstr>Dynamic Hashing Methods</vt:lpstr>
      <vt:lpstr>Linear Hashing</vt:lpstr>
      <vt:lpstr>Insertion of a Record (Method 1)</vt:lpstr>
      <vt:lpstr>Insertion of a Record (Method 2)</vt:lpstr>
      <vt:lpstr>Example</vt:lpstr>
      <vt:lpstr>Example</vt:lpstr>
      <vt:lpstr>Example</vt:lpstr>
      <vt:lpstr>Example</vt:lpstr>
      <vt:lpstr>Example</vt:lpstr>
      <vt:lpstr>Search for a record</vt:lpstr>
      <vt:lpstr>Variations</vt:lpstr>
      <vt:lpstr>Variations</vt:lpstr>
      <vt:lpstr>Example</vt:lpstr>
      <vt:lpstr>Dynamic Hashing Methods</vt:lpstr>
      <vt:lpstr>Extendible Hashing</vt:lpstr>
      <vt:lpstr>Extendible Hashing</vt:lpstr>
      <vt:lpstr>Extendible Hashing – File Growth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Extendible Hashing</vt:lpstr>
      <vt:lpstr>Extendible Hashing</vt:lpstr>
      <vt:lpstr>Extendible Hashing – File Growth</vt:lpstr>
      <vt:lpstr>Last Lecture of 20-1</vt:lpstr>
      <vt:lpstr>Improving Access Time</vt:lpstr>
      <vt:lpstr>Improving Access Time</vt:lpstr>
      <vt:lpstr>Queuing Delay</vt:lpstr>
      <vt:lpstr>Queuing Delay</vt:lpstr>
      <vt:lpstr>Elevator Algorithm Example</vt:lpstr>
      <vt:lpstr>Disk scheduling: Elevator Algorithm </vt:lpstr>
      <vt:lpstr>Variations of Elevator Algorithm </vt:lpstr>
      <vt:lpstr>Improving Access Time</vt:lpstr>
      <vt:lpstr>Block Transfer</vt:lpstr>
      <vt:lpstr>Improving Access Time</vt:lpstr>
      <vt:lpstr>Buffering / Caching</vt:lpstr>
      <vt:lpstr>Prefetching or Double Buffering</vt:lpstr>
      <vt:lpstr>Improving Access Time</vt:lpstr>
      <vt:lpstr>Cylinder-based Organization</vt:lpstr>
      <vt:lpstr>Multiple Disks</vt:lpstr>
      <vt:lpstr>Improving Access Time</vt:lpstr>
      <vt:lpstr>Multiple Disks: Organizations</vt:lpstr>
      <vt:lpstr>RAID Technology</vt:lpstr>
      <vt:lpstr>RAID Technology</vt:lpstr>
      <vt:lpstr>Data Striping </vt:lpstr>
      <vt:lpstr>Raid 0</vt:lpstr>
      <vt:lpstr>Raid 0-1</vt:lpstr>
      <vt:lpstr>Levels of RAID</vt:lpstr>
      <vt:lpstr>Solid State Disk</vt:lpstr>
      <vt:lpstr>Constraints of Solid State Disks</vt:lpstr>
      <vt:lpstr>Properties of Solid State Disks</vt:lpstr>
      <vt:lpstr>Improving Access Time</vt:lpstr>
      <vt:lpstr>Linear Hashing</vt:lpstr>
      <vt:lpstr>Insertion of a Record (Method 1)</vt:lpstr>
      <vt:lpstr>Insertion of a Record (Method 2)</vt:lpstr>
      <vt:lpstr>Search for a record</vt:lpstr>
      <vt:lpstr>Variations</vt:lpstr>
      <vt:lpstr>Extendible Hashing</vt:lpstr>
      <vt:lpstr>Extendible Hashing</vt:lpstr>
      <vt:lpstr>Extendible Hashing – File Growth</vt:lpstr>
      <vt:lpstr>Row Stores: Slotted-Page Implementation</vt:lpstr>
      <vt:lpstr>Slotted Pages Example</vt:lpstr>
      <vt:lpstr>Partition Attributes Across (PAX) </vt:lpstr>
      <vt:lpstr>Block Transferring</vt:lpstr>
      <vt:lpstr>Buffer Manager</vt:lpstr>
      <vt:lpstr>Buffer Management Table</vt:lpstr>
      <vt:lpstr>Multiple Disks: Organizations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 Consistent and Current Data “Off the Air”</dc:title>
  <dc:subject>Delegation: Efficiently Rewriting History</dc:subject>
  <dc:creator>Computer Science</dc:creator>
  <cp:keywords>delegation recovery icde</cp:keywords>
  <dc:description/>
  <cp:lastModifiedBy>Costantinos Costa</cp:lastModifiedBy>
  <cp:revision>734</cp:revision>
  <cp:lastPrinted>2017-11-20T23:03:35Z</cp:lastPrinted>
  <dcterms:created xsi:type="dcterms:W3CDTF">2010-02-20T16:29:06Z</dcterms:created>
  <dcterms:modified xsi:type="dcterms:W3CDTF">2021-04-14T17:04:35Z</dcterms:modified>
</cp:coreProperties>
</file>